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2" r:id="rId1"/>
  </p:sldMasterIdLst>
  <p:notesMasterIdLst>
    <p:notesMasterId r:id="rId27"/>
  </p:notesMasterIdLst>
  <p:sldIdLst>
    <p:sldId id="256" r:id="rId2"/>
    <p:sldId id="257" r:id="rId3"/>
    <p:sldId id="258" r:id="rId4"/>
    <p:sldId id="259" r:id="rId5"/>
    <p:sldId id="274" r:id="rId6"/>
    <p:sldId id="269" r:id="rId7"/>
    <p:sldId id="275" r:id="rId8"/>
    <p:sldId id="276" r:id="rId9"/>
    <p:sldId id="263" r:id="rId10"/>
    <p:sldId id="283" r:id="rId11"/>
    <p:sldId id="293" r:id="rId12"/>
    <p:sldId id="284" r:id="rId13"/>
    <p:sldId id="289" r:id="rId14"/>
    <p:sldId id="279" r:id="rId15"/>
    <p:sldId id="280" r:id="rId16"/>
    <p:sldId id="282" r:id="rId17"/>
    <p:sldId id="287" r:id="rId18"/>
    <p:sldId id="281" r:id="rId19"/>
    <p:sldId id="294" r:id="rId20"/>
    <p:sldId id="285" r:id="rId21"/>
    <p:sldId id="286" r:id="rId22"/>
    <p:sldId id="270" r:id="rId23"/>
    <p:sldId id="271" r:id="rId24"/>
    <p:sldId id="272" r:id="rId25"/>
    <p:sldId id="27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C27191-5598-43B0-984B-5C7F089630DF}" v="1" dt="2023-06-22T22:52:14.2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47" autoAdjust="0"/>
    <p:restoredTop sz="94660"/>
  </p:normalViewPr>
  <p:slideViewPr>
    <p:cSldViewPr snapToGrid="0">
      <p:cViewPr varScale="1">
        <p:scale>
          <a:sx n="85" d="100"/>
          <a:sy n="85" d="100"/>
        </p:scale>
        <p:origin x="184" y="7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6A63E16B-2568-42AE-AD3D-33429FE3F1A6}"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B4295A13-D875-417F-8D31-D02C86F2276E}">
      <dgm:prSet custT="1"/>
      <dgm:spPr/>
      <dgm:t>
        <a:bodyPr/>
        <a:lstStyle/>
        <a:p>
          <a:pPr algn="ctr"/>
          <a:r>
            <a:rPr lang="en-US" sz="4000" b="1" dirty="0">
              <a:latin typeface="Times New Roman" panose="02020603050405020304" pitchFamily="18" charset="0"/>
              <a:cs typeface="Times New Roman" panose="02020603050405020304" pitchFamily="18" charset="0"/>
            </a:rPr>
            <a:t>AGENDA</a:t>
          </a:r>
          <a:endParaRPr lang="en-US" sz="4000" dirty="0">
            <a:latin typeface="Times New Roman" panose="02020603050405020304" pitchFamily="18" charset="0"/>
            <a:cs typeface="Times New Roman" panose="02020603050405020304" pitchFamily="18" charset="0"/>
          </a:endParaRPr>
        </a:p>
      </dgm:t>
    </dgm:pt>
    <dgm:pt modelId="{3D5E384F-285D-4A51-812D-0E6BB9966784}" type="parTrans" cxnId="{A6EF923A-0146-4F22-9D45-4BFEE07E5C58}">
      <dgm:prSet/>
      <dgm:spPr/>
      <dgm:t>
        <a:bodyPr/>
        <a:lstStyle/>
        <a:p>
          <a:endParaRPr lang="en-US"/>
        </a:p>
      </dgm:t>
    </dgm:pt>
    <dgm:pt modelId="{74655638-50B8-4987-9E82-EA9DBD4BEEC7}" type="sibTrans" cxnId="{A6EF923A-0146-4F22-9D45-4BFEE07E5C58}">
      <dgm:prSet/>
      <dgm:spPr/>
      <dgm:t>
        <a:bodyPr/>
        <a:lstStyle/>
        <a:p>
          <a:endParaRPr lang="en-US"/>
        </a:p>
      </dgm:t>
    </dgm:pt>
    <dgm:pt modelId="{09813529-95EF-4D6B-A0E2-6BFC980AF5B7}">
      <dgm:prSet custT="1"/>
      <dgm:spPr/>
      <dgm:t>
        <a:bodyPr/>
        <a:lstStyle/>
        <a:p>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Overview of the Project</a:t>
          </a:r>
          <a:endParaRPr lang="en-US" sz="2000" dirty="0">
            <a:latin typeface="Times New Roman" panose="02020603050405020304" pitchFamily="18" charset="0"/>
            <a:cs typeface="Times New Roman" panose="02020603050405020304" pitchFamily="18" charset="0"/>
          </a:endParaRPr>
        </a:p>
      </dgm:t>
    </dgm:pt>
    <dgm:pt modelId="{88DD3EF2-A265-44E9-9272-BAA4DA33DE57}" type="parTrans" cxnId="{46E92428-72AE-4FD8-9A16-8D8765364851}">
      <dgm:prSet/>
      <dgm:spPr/>
      <dgm:t>
        <a:bodyPr/>
        <a:lstStyle/>
        <a:p>
          <a:endParaRPr lang="en-US"/>
        </a:p>
      </dgm:t>
    </dgm:pt>
    <dgm:pt modelId="{59C64FE8-DD22-42FF-9936-43FC9E6E5124}" type="sibTrans" cxnId="{46E92428-72AE-4FD8-9A16-8D8765364851}">
      <dgm:prSet/>
      <dgm:spPr/>
      <dgm:t>
        <a:bodyPr/>
        <a:lstStyle/>
        <a:p>
          <a:endParaRPr lang="en-US"/>
        </a:p>
      </dgm:t>
    </dgm:pt>
    <dgm:pt modelId="{6008123D-C6DE-470E-B398-1FD4B38839F9}">
      <dgm:prSet custT="1"/>
      <dgm:spPr/>
      <dgm:t>
        <a:bodyPr/>
        <a:lstStyle/>
        <a:p>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Business Problem</a:t>
          </a:r>
          <a:endParaRPr lang="en-US" sz="2000" dirty="0">
            <a:latin typeface="Times New Roman" panose="02020603050405020304" pitchFamily="18" charset="0"/>
            <a:cs typeface="Times New Roman" panose="02020603050405020304" pitchFamily="18" charset="0"/>
          </a:endParaRPr>
        </a:p>
      </dgm:t>
    </dgm:pt>
    <dgm:pt modelId="{C993B520-AA92-44FC-9EC5-D7402E645A6D}" type="parTrans" cxnId="{C536A411-D240-4272-A423-75C34A2DE39E}">
      <dgm:prSet/>
      <dgm:spPr/>
      <dgm:t>
        <a:bodyPr/>
        <a:lstStyle/>
        <a:p>
          <a:endParaRPr lang="en-US"/>
        </a:p>
      </dgm:t>
    </dgm:pt>
    <dgm:pt modelId="{F2985D43-1073-4EEC-8196-F23AC75A91B8}" type="sibTrans" cxnId="{C536A411-D240-4272-A423-75C34A2DE39E}">
      <dgm:prSet/>
      <dgm:spPr/>
      <dgm:t>
        <a:bodyPr/>
        <a:lstStyle/>
        <a:p>
          <a:endParaRPr lang="en-US"/>
        </a:p>
      </dgm:t>
    </dgm:pt>
    <dgm:pt modelId="{44DF25A7-14EB-4EF1-82F3-2DDA0EFCC241}">
      <dgm:prSet custT="1"/>
      <dgm:spPr/>
      <dgm:t>
        <a:bodyPr/>
        <a:lstStyle/>
        <a:p>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About Dataset and Data dictionary</a:t>
          </a:r>
          <a:endParaRPr lang="en-US" sz="2000" dirty="0">
            <a:latin typeface="Times New Roman" panose="02020603050405020304" pitchFamily="18" charset="0"/>
            <a:cs typeface="Times New Roman" panose="02020603050405020304" pitchFamily="18" charset="0"/>
          </a:endParaRPr>
        </a:p>
      </dgm:t>
    </dgm:pt>
    <dgm:pt modelId="{B2928A10-F508-42A4-A2E2-8D17622DA2C3}" type="parTrans" cxnId="{F51CFCD3-36CB-40EC-8E44-B7550E7E2E04}">
      <dgm:prSet/>
      <dgm:spPr/>
      <dgm:t>
        <a:bodyPr/>
        <a:lstStyle/>
        <a:p>
          <a:endParaRPr lang="en-US"/>
        </a:p>
      </dgm:t>
    </dgm:pt>
    <dgm:pt modelId="{F3E9829F-AF9F-41A0-9058-19F59B53A9B7}" type="sibTrans" cxnId="{F51CFCD3-36CB-40EC-8E44-B7550E7E2E04}">
      <dgm:prSet/>
      <dgm:spPr/>
      <dgm:t>
        <a:bodyPr/>
        <a:lstStyle/>
        <a:p>
          <a:endParaRPr lang="en-US"/>
        </a:p>
      </dgm:t>
    </dgm:pt>
    <dgm:pt modelId="{9139155F-E3A8-4412-87EB-4296245F8AFA}">
      <dgm:prSet custT="1"/>
      <dgm:spPr/>
      <dgm:t>
        <a:bodyPr/>
        <a:lstStyle/>
        <a:p>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Roadmap of the Project</a:t>
          </a:r>
          <a:endParaRPr lang="en-US" sz="2000" dirty="0">
            <a:latin typeface="Times New Roman" panose="02020603050405020304" pitchFamily="18" charset="0"/>
            <a:cs typeface="Times New Roman" panose="02020603050405020304" pitchFamily="18" charset="0"/>
          </a:endParaRPr>
        </a:p>
      </dgm:t>
    </dgm:pt>
    <dgm:pt modelId="{DC20701D-6F9E-425B-8FD1-63D97A0F2B74}" type="parTrans" cxnId="{A95B1B13-CB9B-4BC8-8AC8-0D7579B71972}">
      <dgm:prSet/>
      <dgm:spPr/>
      <dgm:t>
        <a:bodyPr/>
        <a:lstStyle/>
        <a:p>
          <a:endParaRPr lang="en-US"/>
        </a:p>
      </dgm:t>
    </dgm:pt>
    <dgm:pt modelId="{AF981A27-BA4C-4641-A4C5-098185A9BF88}" type="sibTrans" cxnId="{A95B1B13-CB9B-4BC8-8AC8-0D7579B71972}">
      <dgm:prSet/>
      <dgm:spPr/>
      <dgm:t>
        <a:bodyPr/>
        <a:lstStyle/>
        <a:p>
          <a:endParaRPr lang="en-US"/>
        </a:p>
      </dgm:t>
    </dgm:pt>
    <dgm:pt modelId="{A4C394F2-AF43-4980-A919-994FBDBACB8A}">
      <dgm:prSet custT="1"/>
      <dgm:spPr/>
      <dgm:t>
        <a:bodyPr/>
        <a:lstStyle/>
        <a:p>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Data Preparation : Cleaning</a:t>
          </a:r>
          <a:endParaRPr lang="en-US" sz="2000" dirty="0">
            <a:latin typeface="Times New Roman" panose="02020603050405020304" pitchFamily="18" charset="0"/>
            <a:cs typeface="Times New Roman" panose="02020603050405020304" pitchFamily="18" charset="0"/>
          </a:endParaRPr>
        </a:p>
      </dgm:t>
    </dgm:pt>
    <dgm:pt modelId="{A128E9FC-FB95-4959-A8D9-5C056EA1206F}" type="parTrans" cxnId="{E196DA78-C316-44F5-8DDB-61A2F9ECF61A}">
      <dgm:prSet/>
      <dgm:spPr/>
      <dgm:t>
        <a:bodyPr/>
        <a:lstStyle/>
        <a:p>
          <a:endParaRPr lang="en-US"/>
        </a:p>
      </dgm:t>
    </dgm:pt>
    <dgm:pt modelId="{3E369007-E60C-4F2A-81A3-60E2FC3C60F4}" type="sibTrans" cxnId="{E196DA78-C316-44F5-8DDB-61A2F9ECF61A}">
      <dgm:prSet/>
      <dgm:spPr/>
      <dgm:t>
        <a:bodyPr/>
        <a:lstStyle/>
        <a:p>
          <a:endParaRPr lang="en-US"/>
        </a:p>
      </dgm:t>
    </dgm:pt>
    <dgm:pt modelId="{05C4CAC7-26CE-412E-AB46-453B33E62AA6}">
      <dgm:prSet custT="1"/>
      <dgm:spPr/>
      <dgm:t>
        <a:bodyPr/>
        <a:lstStyle/>
        <a:p>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Exploratory Data Analysis</a:t>
          </a:r>
          <a:endParaRPr lang="en-US" sz="2000" dirty="0">
            <a:latin typeface="Times New Roman" panose="02020603050405020304" pitchFamily="18" charset="0"/>
            <a:cs typeface="Times New Roman" panose="02020603050405020304" pitchFamily="18" charset="0"/>
          </a:endParaRPr>
        </a:p>
      </dgm:t>
    </dgm:pt>
    <dgm:pt modelId="{4A5B4AAE-0911-4204-8A9B-2A21314A6564}" type="parTrans" cxnId="{F040DB1A-49B1-489A-BD56-D44F02C7B0CD}">
      <dgm:prSet/>
      <dgm:spPr/>
      <dgm:t>
        <a:bodyPr/>
        <a:lstStyle/>
        <a:p>
          <a:endParaRPr lang="en-US"/>
        </a:p>
      </dgm:t>
    </dgm:pt>
    <dgm:pt modelId="{3DB37C3E-F2FF-45DA-9FBD-626EEC894848}" type="sibTrans" cxnId="{F040DB1A-49B1-489A-BD56-D44F02C7B0CD}">
      <dgm:prSet/>
      <dgm:spPr/>
      <dgm:t>
        <a:bodyPr/>
        <a:lstStyle/>
        <a:p>
          <a:endParaRPr lang="en-US"/>
        </a:p>
      </dgm:t>
    </dgm:pt>
    <dgm:pt modelId="{19736DF1-0AA8-406A-A3DA-D14A0F32C534}">
      <dgm:prSet custT="1"/>
      <dgm:spPr/>
      <dgm:t>
        <a:bodyPr/>
        <a:lstStyle/>
        <a:p>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Findings: Dashboard Visualization</a:t>
          </a:r>
          <a:endParaRPr lang="en-US" sz="2000" dirty="0">
            <a:latin typeface="Times New Roman" panose="02020603050405020304" pitchFamily="18" charset="0"/>
            <a:cs typeface="Times New Roman" panose="02020603050405020304" pitchFamily="18" charset="0"/>
          </a:endParaRPr>
        </a:p>
      </dgm:t>
    </dgm:pt>
    <dgm:pt modelId="{C3E0EC19-5901-4D61-B6C8-7DA21596CA2A}" type="parTrans" cxnId="{88B80C73-0CF3-4A79-9113-B006CF2C12E7}">
      <dgm:prSet/>
      <dgm:spPr/>
      <dgm:t>
        <a:bodyPr/>
        <a:lstStyle/>
        <a:p>
          <a:endParaRPr lang="en-US"/>
        </a:p>
      </dgm:t>
    </dgm:pt>
    <dgm:pt modelId="{3DC1992B-7B86-4C51-86A8-3B24FE078838}" type="sibTrans" cxnId="{88B80C73-0CF3-4A79-9113-B006CF2C12E7}">
      <dgm:prSet/>
      <dgm:spPr/>
      <dgm:t>
        <a:bodyPr/>
        <a:lstStyle/>
        <a:p>
          <a:endParaRPr lang="en-US"/>
        </a:p>
      </dgm:t>
    </dgm:pt>
    <dgm:pt modelId="{DC3BD700-0E52-4A7D-A5AA-4CDA6ABC51AF}">
      <dgm:prSet custT="1"/>
      <dgm:spPr/>
      <dgm:t>
        <a:bodyPr/>
        <a:lstStyle/>
        <a:p>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Future Research</a:t>
          </a:r>
          <a:endParaRPr lang="en-US" sz="2000" dirty="0">
            <a:latin typeface="Times New Roman" panose="02020603050405020304" pitchFamily="18" charset="0"/>
            <a:cs typeface="Times New Roman" panose="02020603050405020304" pitchFamily="18" charset="0"/>
          </a:endParaRPr>
        </a:p>
      </dgm:t>
    </dgm:pt>
    <dgm:pt modelId="{8B7EDCC8-C99D-49EC-AB09-46E6B468275C}" type="parTrans" cxnId="{80C4B7B2-A566-4655-93FD-105D015AC23E}">
      <dgm:prSet/>
      <dgm:spPr/>
      <dgm:t>
        <a:bodyPr/>
        <a:lstStyle/>
        <a:p>
          <a:endParaRPr lang="en-US"/>
        </a:p>
      </dgm:t>
    </dgm:pt>
    <dgm:pt modelId="{9B0344B9-540E-4600-8CBA-F65BB45D887F}" type="sibTrans" cxnId="{80C4B7B2-A566-4655-93FD-105D015AC23E}">
      <dgm:prSet/>
      <dgm:spPr/>
      <dgm:t>
        <a:bodyPr/>
        <a:lstStyle/>
        <a:p>
          <a:endParaRPr lang="en-US"/>
        </a:p>
      </dgm:t>
    </dgm:pt>
    <dgm:pt modelId="{27F39903-6381-4FAD-95B4-8165154DA54F}">
      <dgm:prSet custT="1"/>
      <dgm:spPr/>
      <dgm:t>
        <a:bodyPr/>
        <a:lstStyle/>
        <a:p>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Conclusion</a:t>
          </a:r>
          <a:endParaRPr lang="en-US" sz="2000" dirty="0">
            <a:latin typeface="Times New Roman" panose="02020603050405020304" pitchFamily="18" charset="0"/>
            <a:cs typeface="Times New Roman" panose="02020603050405020304" pitchFamily="18" charset="0"/>
          </a:endParaRPr>
        </a:p>
      </dgm:t>
    </dgm:pt>
    <dgm:pt modelId="{7CBE7A6B-C8C8-4AAB-8122-55D3F8CC34C8}" type="parTrans" cxnId="{B174B8DB-F9D5-4B8F-9CC7-4A0ECCCB1BE4}">
      <dgm:prSet/>
      <dgm:spPr/>
      <dgm:t>
        <a:bodyPr/>
        <a:lstStyle/>
        <a:p>
          <a:endParaRPr lang="en-US"/>
        </a:p>
      </dgm:t>
    </dgm:pt>
    <dgm:pt modelId="{80C69937-D422-4F4D-B322-2EE3852B68D4}" type="sibTrans" cxnId="{B174B8DB-F9D5-4B8F-9CC7-4A0ECCCB1BE4}">
      <dgm:prSet/>
      <dgm:spPr/>
      <dgm:t>
        <a:bodyPr/>
        <a:lstStyle/>
        <a:p>
          <a:endParaRPr lang="en-US"/>
        </a:p>
      </dgm:t>
    </dgm:pt>
    <dgm:pt modelId="{2EFCD0E7-BB20-4D3F-97FA-430B5EAEAFB3}">
      <dgm:prSet custT="1"/>
      <dgm:spPr/>
      <dgm:t>
        <a:bodyPr/>
        <a:lstStyle/>
        <a:p>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Q/A</a:t>
          </a:r>
          <a:endParaRPr lang="en-US" sz="2000" dirty="0">
            <a:latin typeface="Times New Roman" panose="02020603050405020304" pitchFamily="18" charset="0"/>
            <a:cs typeface="Times New Roman" panose="02020603050405020304" pitchFamily="18" charset="0"/>
          </a:endParaRPr>
        </a:p>
      </dgm:t>
    </dgm:pt>
    <dgm:pt modelId="{B2EF3FEC-B032-40B2-93E6-DCAC7AA75CE2}" type="parTrans" cxnId="{9552C540-7D48-49E2-99BC-171D90C29821}">
      <dgm:prSet/>
      <dgm:spPr/>
      <dgm:t>
        <a:bodyPr/>
        <a:lstStyle/>
        <a:p>
          <a:endParaRPr lang="en-US"/>
        </a:p>
      </dgm:t>
    </dgm:pt>
    <dgm:pt modelId="{02F0EDC9-2269-44B3-8923-C93029E7C4CE}" type="sibTrans" cxnId="{9552C540-7D48-49E2-99BC-171D90C29821}">
      <dgm:prSet/>
      <dgm:spPr/>
      <dgm:t>
        <a:bodyPr/>
        <a:lstStyle/>
        <a:p>
          <a:endParaRPr lang="en-US"/>
        </a:p>
      </dgm:t>
    </dgm:pt>
    <dgm:pt modelId="{36B6AC8F-1D8C-47FD-B4B7-4329D3310725}" type="pres">
      <dgm:prSet presAssocID="{6A63E16B-2568-42AE-AD3D-33429FE3F1A6}" presName="vert0" presStyleCnt="0">
        <dgm:presLayoutVars>
          <dgm:dir/>
          <dgm:animOne val="branch"/>
          <dgm:animLvl val="lvl"/>
        </dgm:presLayoutVars>
      </dgm:prSet>
      <dgm:spPr/>
    </dgm:pt>
    <dgm:pt modelId="{69067FF7-A819-4D43-97AB-F3D476ED8FFB}" type="pres">
      <dgm:prSet presAssocID="{B4295A13-D875-417F-8D31-D02C86F2276E}" presName="thickLine" presStyleLbl="alignNode1" presStyleIdx="0" presStyleCnt="11"/>
      <dgm:spPr/>
    </dgm:pt>
    <dgm:pt modelId="{7970FAF0-D858-4681-97E5-180194F87338}" type="pres">
      <dgm:prSet presAssocID="{B4295A13-D875-417F-8D31-D02C86F2276E}" presName="horz1" presStyleCnt="0"/>
      <dgm:spPr/>
    </dgm:pt>
    <dgm:pt modelId="{311B5CB2-8F72-4BF1-9D5D-BE40E4075A7D}" type="pres">
      <dgm:prSet presAssocID="{B4295A13-D875-417F-8D31-D02C86F2276E}" presName="tx1" presStyleLbl="revTx" presStyleIdx="0" presStyleCnt="11" custScaleY="157714"/>
      <dgm:spPr/>
    </dgm:pt>
    <dgm:pt modelId="{5C44FC49-361D-4D07-8EA5-442F41A5F3E4}" type="pres">
      <dgm:prSet presAssocID="{B4295A13-D875-417F-8D31-D02C86F2276E}" presName="vert1" presStyleCnt="0"/>
      <dgm:spPr/>
    </dgm:pt>
    <dgm:pt modelId="{3F6DED8F-35D5-4240-9302-080FBE6BD8CF}" type="pres">
      <dgm:prSet presAssocID="{09813529-95EF-4D6B-A0E2-6BFC980AF5B7}" presName="thickLine" presStyleLbl="alignNode1" presStyleIdx="1" presStyleCnt="11"/>
      <dgm:spPr/>
    </dgm:pt>
    <dgm:pt modelId="{F7B2418F-AC51-4264-9837-A19B864599DB}" type="pres">
      <dgm:prSet presAssocID="{09813529-95EF-4D6B-A0E2-6BFC980AF5B7}" presName="horz1" presStyleCnt="0"/>
      <dgm:spPr/>
    </dgm:pt>
    <dgm:pt modelId="{EB0112C9-8C63-4EBB-82EB-CC57F8A8401A}" type="pres">
      <dgm:prSet presAssocID="{09813529-95EF-4D6B-A0E2-6BFC980AF5B7}" presName="tx1" presStyleLbl="revTx" presStyleIdx="1" presStyleCnt="11"/>
      <dgm:spPr/>
    </dgm:pt>
    <dgm:pt modelId="{7EA36324-5577-4C54-8F5D-3B957536D55F}" type="pres">
      <dgm:prSet presAssocID="{09813529-95EF-4D6B-A0E2-6BFC980AF5B7}" presName="vert1" presStyleCnt="0"/>
      <dgm:spPr/>
    </dgm:pt>
    <dgm:pt modelId="{06BE8F7D-B5E8-4EF9-BE95-1028BAE9A54C}" type="pres">
      <dgm:prSet presAssocID="{6008123D-C6DE-470E-B398-1FD4B38839F9}" presName="thickLine" presStyleLbl="alignNode1" presStyleIdx="2" presStyleCnt="11"/>
      <dgm:spPr/>
    </dgm:pt>
    <dgm:pt modelId="{4F37E727-1AEE-4612-A253-32A893D07336}" type="pres">
      <dgm:prSet presAssocID="{6008123D-C6DE-470E-B398-1FD4B38839F9}" presName="horz1" presStyleCnt="0"/>
      <dgm:spPr/>
    </dgm:pt>
    <dgm:pt modelId="{A97DD840-FB96-4852-A9FE-2396C0DC9FC1}" type="pres">
      <dgm:prSet presAssocID="{6008123D-C6DE-470E-B398-1FD4B38839F9}" presName="tx1" presStyleLbl="revTx" presStyleIdx="2" presStyleCnt="11"/>
      <dgm:spPr/>
    </dgm:pt>
    <dgm:pt modelId="{0918E9E9-0AB4-4701-AFDE-977F365AB2C5}" type="pres">
      <dgm:prSet presAssocID="{6008123D-C6DE-470E-B398-1FD4B38839F9}" presName="vert1" presStyleCnt="0"/>
      <dgm:spPr/>
    </dgm:pt>
    <dgm:pt modelId="{2418B372-BDC3-49DE-A8EC-20C437FE2B29}" type="pres">
      <dgm:prSet presAssocID="{44DF25A7-14EB-4EF1-82F3-2DDA0EFCC241}" presName="thickLine" presStyleLbl="alignNode1" presStyleIdx="3" presStyleCnt="11"/>
      <dgm:spPr/>
    </dgm:pt>
    <dgm:pt modelId="{0A7F17AF-A9A2-4E7D-94B0-A57CF74D9951}" type="pres">
      <dgm:prSet presAssocID="{44DF25A7-14EB-4EF1-82F3-2DDA0EFCC241}" presName="horz1" presStyleCnt="0"/>
      <dgm:spPr/>
    </dgm:pt>
    <dgm:pt modelId="{E886CD0D-FEB6-4F87-81DE-262843A7B191}" type="pres">
      <dgm:prSet presAssocID="{44DF25A7-14EB-4EF1-82F3-2DDA0EFCC241}" presName="tx1" presStyleLbl="revTx" presStyleIdx="3" presStyleCnt="11"/>
      <dgm:spPr/>
    </dgm:pt>
    <dgm:pt modelId="{38AE6F2A-CAF4-4F00-B2BE-05875B806EC7}" type="pres">
      <dgm:prSet presAssocID="{44DF25A7-14EB-4EF1-82F3-2DDA0EFCC241}" presName="vert1" presStyleCnt="0"/>
      <dgm:spPr/>
    </dgm:pt>
    <dgm:pt modelId="{1E623FBC-DBE4-4817-8639-FD36CF958293}" type="pres">
      <dgm:prSet presAssocID="{9139155F-E3A8-4412-87EB-4296245F8AFA}" presName="thickLine" presStyleLbl="alignNode1" presStyleIdx="4" presStyleCnt="11"/>
      <dgm:spPr/>
    </dgm:pt>
    <dgm:pt modelId="{D242D87A-7522-4B9A-8AE4-DF37199EA751}" type="pres">
      <dgm:prSet presAssocID="{9139155F-E3A8-4412-87EB-4296245F8AFA}" presName="horz1" presStyleCnt="0"/>
      <dgm:spPr/>
    </dgm:pt>
    <dgm:pt modelId="{500FBBEC-73E4-4FB5-82E9-4CF0CBF75CE0}" type="pres">
      <dgm:prSet presAssocID="{9139155F-E3A8-4412-87EB-4296245F8AFA}" presName="tx1" presStyleLbl="revTx" presStyleIdx="4" presStyleCnt="11"/>
      <dgm:spPr/>
    </dgm:pt>
    <dgm:pt modelId="{43A809B5-1BE3-42D1-8C00-5BAFF8E4739B}" type="pres">
      <dgm:prSet presAssocID="{9139155F-E3A8-4412-87EB-4296245F8AFA}" presName="vert1" presStyleCnt="0"/>
      <dgm:spPr/>
    </dgm:pt>
    <dgm:pt modelId="{729EAE72-53FE-43EE-ACCC-0CFE92DDA901}" type="pres">
      <dgm:prSet presAssocID="{A4C394F2-AF43-4980-A919-994FBDBACB8A}" presName="thickLine" presStyleLbl="alignNode1" presStyleIdx="5" presStyleCnt="11"/>
      <dgm:spPr/>
    </dgm:pt>
    <dgm:pt modelId="{01281014-D355-43B4-88CA-EA79B634D8F9}" type="pres">
      <dgm:prSet presAssocID="{A4C394F2-AF43-4980-A919-994FBDBACB8A}" presName="horz1" presStyleCnt="0"/>
      <dgm:spPr/>
    </dgm:pt>
    <dgm:pt modelId="{281E4B86-99A7-4A51-93E3-B0A155F77460}" type="pres">
      <dgm:prSet presAssocID="{A4C394F2-AF43-4980-A919-994FBDBACB8A}" presName="tx1" presStyleLbl="revTx" presStyleIdx="5" presStyleCnt="11"/>
      <dgm:spPr/>
    </dgm:pt>
    <dgm:pt modelId="{9AF1DA21-1553-4508-9D2C-7214B45E0FDD}" type="pres">
      <dgm:prSet presAssocID="{A4C394F2-AF43-4980-A919-994FBDBACB8A}" presName="vert1" presStyleCnt="0"/>
      <dgm:spPr/>
    </dgm:pt>
    <dgm:pt modelId="{368C5CE4-740B-4F38-B30C-F7A5A9AF4151}" type="pres">
      <dgm:prSet presAssocID="{05C4CAC7-26CE-412E-AB46-453B33E62AA6}" presName="thickLine" presStyleLbl="alignNode1" presStyleIdx="6" presStyleCnt="11"/>
      <dgm:spPr/>
    </dgm:pt>
    <dgm:pt modelId="{92FD22AF-9302-4DD3-9074-1577EC226FFF}" type="pres">
      <dgm:prSet presAssocID="{05C4CAC7-26CE-412E-AB46-453B33E62AA6}" presName="horz1" presStyleCnt="0"/>
      <dgm:spPr/>
    </dgm:pt>
    <dgm:pt modelId="{437633BD-C73C-4F52-9BA0-DBB6DE6CB7B7}" type="pres">
      <dgm:prSet presAssocID="{05C4CAC7-26CE-412E-AB46-453B33E62AA6}" presName="tx1" presStyleLbl="revTx" presStyleIdx="6" presStyleCnt="11"/>
      <dgm:spPr/>
    </dgm:pt>
    <dgm:pt modelId="{AE267BCB-60C1-4786-8377-4A37335F55D0}" type="pres">
      <dgm:prSet presAssocID="{05C4CAC7-26CE-412E-AB46-453B33E62AA6}" presName="vert1" presStyleCnt="0"/>
      <dgm:spPr/>
    </dgm:pt>
    <dgm:pt modelId="{25FD035D-D38D-4AD6-8B26-06E18B42FE77}" type="pres">
      <dgm:prSet presAssocID="{19736DF1-0AA8-406A-A3DA-D14A0F32C534}" presName="thickLine" presStyleLbl="alignNode1" presStyleIdx="7" presStyleCnt="11"/>
      <dgm:spPr/>
    </dgm:pt>
    <dgm:pt modelId="{AAFB5B26-DC91-4A2B-99A3-BCB50C6927E1}" type="pres">
      <dgm:prSet presAssocID="{19736DF1-0AA8-406A-A3DA-D14A0F32C534}" presName="horz1" presStyleCnt="0"/>
      <dgm:spPr/>
    </dgm:pt>
    <dgm:pt modelId="{81640BA3-FC5E-4A0C-B668-600AFE0B8503}" type="pres">
      <dgm:prSet presAssocID="{19736DF1-0AA8-406A-A3DA-D14A0F32C534}" presName="tx1" presStyleLbl="revTx" presStyleIdx="7" presStyleCnt="11"/>
      <dgm:spPr/>
    </dgm:pt>
    <dgm:pt modelId="{3CD78D1E-A741-4207-9968-AC9A98E71304}" type="pres">
      <dgm:prSet presAssocID="{19736DF1-0AA8-406A-A3DA-D14A0F32C534}" presName="vert1" presStyleCnt="0"/>
      <dgm:spPr/>
    </dgm:pt>
    <dgm:pt modelId="{75E0C184-7A1C-4ADD-A44C-B98F875CF41A}" type="pres">
      <dgm:prSet presAssocID="{DC3BD700-0E52-4A7D-A5AA-4CDA6ABC51AF}" presName="thickLine" presStyleLbl="alignNode1" presStyleIdx="8" presStyleCnt="11"/>
      <dgm:spPr/>
    </dgm:pt>
    <dgm:pt modelId="{B8A1B937-D1A1-45D9-A8DA-D4D584CDC7FD}" type="pres">
      <dgm:prSet presAssocID="{DC3BD700-0E52-4A7D-A5AA-4CDA6ABC51AF}" presName="horz1" presStyleCnt="0"/>
      <dgm:spPr/>
    </dgm:pt>
    <dgm:pt modelId="{EB4FE52D-1B70-40C4-ABB3-1C41160E0EFA}" type="pres">
      <dgm:prSet presAssocID="{DC3BD700-0E52-4A7D-A5AA-4CDA6ABC51AF}" presName="tx1" presStyleLbl="revTx" presStyleIdx="8" presStyleCnt="11"/>
      <dgm:spPr/>
    </dgm:pt>
    <dgm:pt modelId="{E3A6F621-15B3-4891-B27F-E089770EFA65}" type="pres">
      <dgm:prSet presAssocID="{DC3BD700-0E52-4A7D-A5AA-4CDA6ABC51AF}" presName="vert1" presStyleCnt="0"/>
      <dgm:spPr/>
    </dgm:pt>
    <dgm:pt modelId="{E5AF555C-9B67-4D82-B64C-959BBFA44500}" type="pres">
      <dgm:prSet presAssocID="{27F39903-6381-4FAD-95B4-8165154DA54F}" presName="thickLine" presStyleLbl="alignNode1" presStyleIdx="9" presStyleCnt="11"/>
      <dgm:spPr/>
    </dgm:pt>
    <dgm:pt modelId="{0E22ED4B-1F90-4BB0-83B7-4CC3D5B45CB3}" type="pres">
      <dgm:prSet presAssocID="{27F39903-6381-4FAD-95B4-8165154DA54F}" presName="horz1" presStyleCnt="0"/>
      <dgm:spPr/>
    </dgm:pt>
    <dgm:pt modelId="{52F0B435-1322-4CC1-808F-2F096B12B4A2}" type="pres">
      <dgm:prSet presAssocID="{27F39903-6381-4FAD-95B4-8165154DA54F}" presName="tx1" presStyleLbl="revTx" presStyleIdx="9" presStyleCnt="11"/>
      <dgm:spPr/>
    </dgm:pt>
    <dgm:pt modelId="{49462086-4D56-4A3C-8C5F-AD6EFB35B583}" type="pres">
      <dgm:prSet presAssocID="{27F39903-6381-4FAD-95B4-8165154DA54F}" presName="vert1" presStyleCnt="0"/>
      <dgm:spPr/>
    </dgm:pt>
    <dgm:pt modelId="{DE93A196-5EAD-41FF-AB5A-792175AFBD0B}" type="pres">
      <dgm:prSet presAssocID="{2EFCD0E7-BB20-4D3F-97FA-430B5EAEAFB3}" presName="thickLine" presStyleLbl="alignNode1" presStyleIdx="10" presStyleCnt="11"/>
      <dgm:spPr/>
    </dgm:pt>
    <dgm:pt modelId="{E698ECE8-B74E-48CC-967B-16EB2F27EACF}" type="pres">
      <dgm:prSet presAssocID="{2EFCD0E7-BB20-4D3F-97FA-430B5EAEAFB3}" presName="horz1" presStyleCnt="0"/>
      <dgm:spPr/>
    </dgm:pt>
    <dgm:pt modelId="{F90D7BE6-5F00-4157-91AA-C4B402CD4CEB}" type="pres">
      <dgm:prSet presAssocID="{2EFCD0E7-BB20-4D3F-97FA-430B5EAEAFB3}" presName="tx1" presStyleLbl="revTx" presStyleIdx="10" presStyleCnt="11"/>
      <dgm:spPr/>
    </dgm:pt>
    <dgm:pt modelId="{41243C8E-5F63-4573-9FCA-467F6734FAE3}" type="pres">
      <dgm:prSet presAssocID="{2EFCD0E7-BB20-4D3F-97FA-430B5EAEAFB3}" presName="vert1" presStyleCnt="0"/>
      <dgm:spPr/>
    </dgm:pt>
  </dgm:ptLst>
  <dgm:cxnLst>
    <dgm:cxn modelId="{88A07702-1A14-4587-85B3-89FA4DBDFF8E}" type="presOf" srcId="{DC3BD700-0E52-4A7D-A5AA-4CDA6ABC51AF}" destId="{EB4FE52D-1B70-40C4-ABB3-1C41160E0EFA}" srcOrd="0" destOrd="0" presId="urn:microsoft.com/office/officeart/2008/layout/LinedList"/>
    <dgm:cxn modelId="{A8DFA002-8268-4C71-BF97-CAEBC8D6B30A}" type="presOf" srcId="{2EFCD0E7-BB20-4D3F-97FA-430B5EAEAFB3}" destId="{F90D7BE6-5F00-4157-91AA-C4B402CD4CEB}" srcOrd="0" destOrd="0" presId="urn:microsoft.com/office/officeart/2008/layout/LinedList"/>
    <dgm:cxn modelId="{C536A411-D240-4272-A423-75C34A2DE39E}" srcId="{6A63E16B-2568-42AE-AD3D-33429FE3F1A6}" destId="{6008123D-C6DE-470E-B398-1FD4B38839F9}" srcOrd="2" destOrd="0" parTransId="{C993B520-AA92-44FC-9EC5-D7402E645A6D}" sibTransId="{F2985D43-1073-4EEC-8196-F23AC75A91B8}"/>
    <dgm:cxn modelId="{A95B1B13-CB9B-4BC8-8AC8-0D7579B71972}" srcId="{6A63E16B-2568-42AE-AD3D-33429FE3F1A6}" destId="{9139155F-E3A8-4412-87EB-4296245F8AFA}" srcOrd="4" destOrd="0" parTransId="{DC20701D-6F9E-425B-8FD1-63D97A0F2B74}" sibTransId="{AF981A27-BA4C-4641-A4C5-098185A9BF88}"/>
    <dgm:cxn modelId="{F7B2D819-3527-4B26-8E5A-E383BFA7ABE9}" type="presOf" srcId="{09813529-95EF-4D6B-A0E2-6BFC980AF5B7}" destId="{EB0112C9-8C63-4EBB-82EB-CC57F8A8401A}" srcOrd="0" destOrd="0" presId="urn:microsoft.com/office/officeart/2008/layout/LinedList"/>
    <dgm:cxn modelId="{F040DB1A-49B1-489A-BD56-D44F02C7B0CD}" srcId="{6A63E16B-2568-42AE-AD3D-33429FE3F1A6}" destId="{05C4CAC7-26CE-412E-AB46-453B33E62AA6}" srcOrd="6" destOrd="0" parTransId="{4A5B4AAE-0911-4204-8A9B-2A21314A6564}" sibTransId="{3DB37C3E-F2FF-45DA-9FBD-626EEC894848}"/>
    <dgm:cxn modelId="{46E92428-72AE-4FD8-9A16-8D8765364851}" srcId="{6A63E16B-2568-42AE-AD3D-33429FE3F1A6}" destId="{09813529-95EF-4D6B-A0E2-6BFC980AF5B7}" srcOrd="1" destOrd="0" parTransId="{88DD3EF2-A265-44E9-9272-BAA4DA33DE57}" sibTransId="{59C64FE8-DD22-42FF-9936-43FC9E6E5124}"/>
    <dgm:cxn modelId="{7CB4962B-1D8D-485A-A487-4C9B6824799A}" type="presOf" srcId="{27F39903-6381-4FAD-95B4-8165154DA54F}" destId="{52F0B435-1322-4CC1-808F-2F096B12B4A2}" srcOrd="0" destOrd="0" presId="urn:microsoft.com/office/officeart/2008/layout/LinedList"/>
    <dgm:cxn modelId="{88F8FA39-5345-4E38-8326-299B64EA8AE2}" type="presOf" srcId="{44DF25A7-14EB-4EF1-82F3-2DDA0EFCC241}" destId="{E886CD0D-FEB6-4F87-81DE-262843A7B191}" srcOrd="0" destOrd="0" presId="urn:microsoft.com/office/officeart/2008/layout/LinedList"/>
    <dgm:cxn modelId="{A6EF923A-0146-4F22-9D45-4BFEE07E5C58}" srcId="{6A63E16B-2568-42AE-AD3D-33429FE3F1A6}" destId="{B4295A13-D875-417F-8D31-D02C86F2276E}" srcOrd="0" destOrd="0" parTransId="{3D5E384F-285D-4A51-812D-0E6BB9966784}" sibTransId="{74655638-50B8-4987-9E82-EA9DBD4BEEC7}"/>
    <dgm:cxn modelId="{9552C540-7D48-49E2-99BC-171D90C29821}" srcId="{6A63E16B-2568-42AE-AD3D-33429FE3F1A6}" destId="{2EFCD0E7-BB20-4D3F-97FA-430B5EAEAFB3}" srcOrd="10" destOrd="0" parTransId="{B2EF3FEC-B032-40B2-93E6-DCAC7AA75CE2}" sibTransId="{02F0EDC9-2269-44B3-8923-C93029E7C4CE}"/>
    <dgm:cxn modelId="{0D107842-065E-45E4-A903-C13716E071D3}" type="presOf" srcId="{6008123D-C6DE-470E-B398-1FD4B38839F9}" destId="{A97DD840-FB96-4852-A9FE-2396C0DC9FC1}" srcOrd="0" destOrd="0" presId="urn:microsoft.com/office/officeart/2008/layout/LinedList"/>
    <dgm:cxn modelId="{F2B2884A-5B60-4734-82B4-830AC246CC4C}" type="presOf" srcId="{05C4CAC7-26CE-412E-AB46-453B33E62AA6}" destId="{437633BD-C73C-4F52-9BA0-DBB6DE6CB7B7}" srcOrd="0" destOrd="0" presId="urn:microsoft.com/office/officeart/2008/layout/LinedList"/>
    <dgm:cxn modelId="{A226406F-5EE4-4C8B-B1F4-5D2FAD7C411F}" type="presOf" srcId="{6A63E16B-2568-42AE-AD3D-33429FE3F1A6}" destId="{36B6AC8F-1D8C-47FD-B4B7-4329D3310725}" srcOrd="0" destOrd="0" presId="urn:microsoft.com/office/officeart/2008/layout/LinedList"/>
    <dgm:cxn modelId="{88B80C73-0CF3-4A79-9113-B006CF2C12E7}" srcId="{6A63E16B-2568-42AE-AD3D-33429FE3F1A6}" destId="{19736DF1-0AA8-406A-A3DA-D14A0F32C534}" srcOrd="7" destOrd="0" parTransId="{C3E0EC19-5901-4D61-B6C8-7DA21596CA2A}" sibTransId="{3DC1992B-7B86-4C51-86A8-3B24FE078838}"/>
    <dgm:cxn modelId="{E196DA78-C316-44F5-8DDB-61A2F9ECF61A}" srcId="{6A63E16B-2568-42AE-AD3D-33429FE3F1A6}" destId="{A4C394F2-AF43-4980-A919-994FBDBACB8A}" srcOrd="5" destOrd="0" parTransId="{A128E9FC-FB95-4959-A8D9-5C056EA1206F}" sibTransId="{3E369007-E60C-4F2A-81A3-60E2FC3C60F4}"/>
    <dgm:cxn modelId="{57A99F7C-6F07-41D3-B815-E399BEB5C7C0}" type="presOf" srcId="{19736DF1-0AA8-406A-A3DA-D14A0F32C534}" destId="{81640BA3-FC5E-4A0C-B668-600AFE0B8503}" srcOrd="0" destOrd="0" presId="urn:microsoft.com/office/officeart/2008/layout/LinedList"/>
    <dgm:cxn modelId="{4570A87E-A06C-422C-AC5B-083A75633501}" type="presOf" srcId="{9139155F-E3A8-4412-87EB-4296245F8AFA}" destId="{500FBBEC-73E4-4FB5-82E9-4CF0CBF75CE0}" srcOrd="0" destOrd="0" presId="urn:microsoft.com/office/officeart/2008/layout/LinedList"/>
    <dgm:cxn modelId="{FA95CD87-5B3C-4B46-962A-167AD5D9B272}" type="presOf" srcId="{A4C394F2-AF43-4980-A919-994FBDBACB8A}" destId="{281E4B86-99A7-4A51-93E3-B0A155F77460}" srcOrd="0" destOrd="0" presId="urn:microsoft.com/office/officeart/2008/layout/LinedList"/>
    <dgm:cxn modelId="{80C4B7B2-A566-4655-93FD-105D015AC23E}" srcId="{6A63E16B-2568-42AE-AD3D-33429FE3F1A6}" destId="{DC3BD700-0E52-4A7D-A5AA-4CDA6ABC51AF}" srcOrd="8" destOrd="0" parTransId="{8B7EDCC8-C99D-49EC-AB09-46E6B468275C}" sibTransId="{9B0344B9-540E-4600-8CBA-F65BB45D887F}"/>
    <dgm:cxn modelId="{F51CFCD3-36CB-40EC-8E44-B7550E7E2E04}" srcId="{6A63E16B-2568-42AE-AD3D-33429FE3F1A6}" destId="{44DF25A7-14EB-4EF1-82F3-2DDA0EFCC241}" srcOrd="3" destOrd="0" parTransId="{B2928A10-F508-42A4-A2E2-8D17622DA2C3}" sibTransId="{F3E9829F-AF9F-41A0-9058-19F59B53A9B7}"/>
    <dgm:cxn modelId="{5F7ECDD9-F33D-4546-B073-4788E84A91EF}" type="presOf" srcId="{B4295A13-D875-417F-8D31-D02C86F2276E}" destId="{311B5CB2-8F72-4BF1-9D5D-BE40E4075A7D}" srcOrd="0" destOrd="0" presId="urn:microsoft.com/office/officeart/2008/layout/LinedList"/>
    <dgm:cxn modelId="{B174B8DB-F9D5-4B8F-9CC7-4A0ECCCB1BE4}" srcId="{6A63E16B-2568-42AE-AD3D-33429FE3F1A6}" destId="{27F39903-6381-4FAD-95B4-8165154DA54F}" srcOrd="9" destOrd="0" parTransId="{7CBE7A6B-C8C8-4AAB-8122-55D3F8CC34C8}" sibTransId="{80C69937-D422-4F4D-B322-2EE3852B68D4}"/>
    <dgm:cxn modelId="{E4612E76-1DEA-46F2-B653-D9CB597EAD20}" type="presParOf" srcId="{36B6AC8F-1D8C-47FD-B4B7-4329D3310725}" destId="{69067FF7-A819-4D43-97AB-F3D476ED8FFB}" srcOrd="0" destOrd="0" presId="urn:microsoft.com/office/officeart/2008/layout/LinedList"/>
    <dgm:cxn modelId="{9624C32A-F89E-43C9-AA1B-CC808352FA55}" type="presParOf" srcId="{36B6AC8F-1D8C-47FD-B4B7-4329D3310725}" destId="{7970FAF0-D858-4681-97E5-180194F87338}" srcOrd="1" destOrd="0" presId="urn:microsoft.com/office/officeart/2008/layout/LinedList"/>
    <dgm:cxn modelId="{1B90F487-4191-4DCE-A508-AF5094F11A80}" type="presParOf" srcId="{7970FAF0-D858-4681-97E5-180194F87338}" destId="{311B5CB2-8F72-4BF1-9D5D-BE40E4075A7D}" srcOrd="0" destOrd="0" presId="urn:microsoft.com/office/officeart/2008/layout/LinedList"/>
    <dgm:cxn modelId="{0A8AB62A-6C82-4190-A3A6-65384BDD4481}" type="presParOf" srcId="{7970FAF0-D858-4681-97E5-180194F87338}" destId="{5C44FC49-361D-4D07-8EA5-442F41A5F3E4}" srcOrd="1" destOrd="0" presId="urn:microsoft.com/office/officeart/2008/layout/LinedList"/>
    <dgm:cxn modelId="{64518ABB-216C-470A-9762-BEF9D563BA89}" type="presParOf" srcId="{36B6AC8F-1D8C-47FD-B4B7-4329D3310725}" destId="{3F6DED8F-35D5-4240-9302-080FBE6BD8CF}" srcOrd="2" destOrd="0" presId="urn:microsoft.com/office/officeart/2008/layout/LinedList"/>
    <dgm:cxn modelId="{C0C7B612-B282-4485-9027-1B127AAD9A61}" type="presParOf" srcId="{36B6AC8F-1D8C-47FD-B4B7-4329D3310725}" destId="{F7B2418F-AC51-4264-9837-A19B864599DB}" srcOrd="3" destOrd="0" presId="urn:microsoft.com/office/officeart/2008/layout/LinedList"/>
    <dgm:cxn modelId="{7D0386EA-76FE-4753-BB54-BF0B25319661}" type="presParOf" srcId="{F7B2418F-AC51-4264-9837-A19B864599DB}" destId="{EB0112C9-8C63-4EBB-82EB-CC57F8A8401A}" srcOrd="0" destOrd="0" presId="urn:microsoft.com/office/officeart/2008/layout/LinedList"/>
    <dgm:cxn modelId="{8ACBF68C-507A-4AEE-B2BB-AF38744559DD}" type="presParOf" srcId="{F7B2418F-AC51-4264-9837-A19B864599DB}" destId="{7EA36324-5577-4C54-8F5D-3B957536D55F}" srcOrd="1" destOrd="0" presId="urn:microsoft.com/office/officeart/2008/layout/LinedList"/>
    <dgm:cxn modelId="{3722BC91-F5CE-4587-82B3-C6080240D856}" type="presParOf" srcId="{36B6AC8F-1D8C-47FD-B4B7-4329D3310725}" destId="{06BE8F7D-B5E8-4EF9-BE95-1028BAE9A54C}" srcOrd="4" destOrd="0" presId="urn:microsoft.com/office/officeart/2008/layout/LinedList"/>
    <dgm:cxn modelId="{9C84D627-493F-4780-AF55-8907FD231389}" type="presParOf" srcId="{36B6AC8F-1D8C-47FD-B4B7-4329D3310725}" destId="{4F37E727-1AEE-4612-A253-32A893D07336}" srcOrd="5" destOrd="0" presId="urn:microsoft.com/office/officeart/2008/layout/LinedList"/>
    <dgm:cxn modelId="{F41D3707-ADB9-40CC-A47A-9A0D1A900A92}" type="presParOf" srcId="{4F37E727-1AEE-4612-A253-32A893D07336}" destId="{A97DD840-FB96-4852-A9FE-2396C0DC9FC1}" srcOrd="0" destOrd="0" presId="urn:microsoft.com/office/officeart/2008/layout/LinedList"/>
    <dgm:cxn modelId="{E025C75A-AF67-4BA3-8AD5-88924F05CF6A}" type="presParOf" srcId="{4F37E727-1AEE-4612-A253-32A893D07336}" destId="{0918E9E9-0AB4-4701-AFDE-977F365AB2C5}" srcOrd="1" destOrd="0" presId="urn:microsoft.com/office/officeart/2008/layout/LinedList"/>
    <dgm:cxn modelId="{CD72045A-421A-4000-957A-77C1396F2ACA}" type="presParOf" srcId="{36B6AC8F-1D8C-47FD-B4B7-4329D3310725}" destId="{2418B372-BDC3-49DE-A8EC-20C437FE2B29}" srcOrd="6" destOrd="0" presId="urn:microsoft.com/office/officeart/2008/layout/LinedList"/>
    <dgm:cxn modelId="{1E38E4BA-769B-4228-BED2-913B15E0D2CE}" type="presParOf" srcId="{36B6AC8F-1D8C-47FD-B4B7-4329D3310725}" destId="{0A7F17AF-A9A2-4E7D-94B0-A57CF74D9951}" srcOrd="7" destOrd="0" presId="urn:microsoft.com/office/officeart/2008/layout/LinedList"/>
    <dgm:cxn modelId="{CFC8DBAC-0DEA-455A-B552-1E7876EE8A90}" type="presParOf" srcId="{0A7F17AF-A9A2-4E7D-94B0-A57CF74D9951}" destId="{E886CD0D-FEB6-4F87-81DE-262843A7B191}" srcOrd="0" destOrd="0" presId="urn:microsoft.com/office/officeart/2008/layout/LinedList"/>
    <dgm:cxn modelId="{4A55B217-0539-434F-A2D1-780D3BCCA9AC}" type="presParOf" srcId="{0A7F17AF-A9A2-4E7D-94B0-A57CF74D9951}" destId="{38AE6F2A-CAF4-4F00-B2BE-05875B806EC7}" srcOrd="1" destOrd="0" presId="urn:microsoft.com/office/officeart/2008/layout/LinedList"/>
    <dgm:cxn modelId="{2415A8B6-3FBF-44D8-AA27-C5FCB3CC0DA9}" type="presParOf" srcId="{36B6AC8F-1D8C-47FD-B4B7-4329D3310725}" destId="{1E623FBC-DBE4-4817-8639-FD36CF958293}" srcOrd="8" destOrd="0" presId="urn:microsoft.com/office/officeart/2008/layout/LinedList"/>
    <dgm:cxn modelId="{0696D690-5179-46F2-A650-8675723A4575}" type="presParOf" srcId="{36B6AC8F-1D8C-47FD-B4B7-4329D3310725}" destId="{D242D87A-7522-4B9A-8AE4-DF37199EA751}" srcOrd="9" destOrd="0" presId="urn:microsoft.com/office/officeart/2008/layout/LinedList"/>
    <dgm:cxn modelId="{BD1ADBAB-276A-4559-9064-42EA48EEACD7}" type="presParOf" srcId="{D242D87A-7522-4B9A-8AE4-DF37199EA751}" destId="{500FBBEC-73E4-4FB5-82E9-4CF0CBF75CE0}" srcOrd="0" destOrd="0" presId="urn:microsoft.com/office/officeart/2008/layout/LinedList"/>
    <dgm:cxn modelId="{6C59BA2E-BE75-4721-BE4C-DCEC90DFED1F}" type="presParOf" srcId="{D242D87A-7522-4B9A-8AE4-DF37199EA751}" destId="{43A809B5-1BE3-42D1-8C00-5BAFF8E4739B}" srcOrd="1" destOrd="0" presId="urn:microsoft.com/office/officeart/2008/layout/LinedList"/>
    <dgm:cxn modelId="{C91264FA-4162-4520-AB75-5D0B2EC58172}" type="presParOf" srcId="{36B6AC8F-1D8C-47FD-B4B7-4329D3310725}" destId="{729EAE72-53FE-43EE-ACCC-0CFE92DDA901}" srcOrd="10" destOrd="0" presId="urn:microsoft.com/office/officeart/2008/layout/LinedList"/>
    <dgm:cxn modelId="{16621A47-A926-40BE-8F76-8668E8AF552C}" type="presParOf" srcId="{36B6AC8F-1D8C-47FD-B4B7-4329D3310725}" destId="{01281014-D355-43B4-88CA-EA79B634D8F9}" srcOrd="11" destOrd="0" presId="urn:microsoft.com/office/officeart/2008/layout/LinedList"/>
    <dgm:cxn modelId="{149D8F2E-32B6-4469-9524-8B65D01E1AA6}" type="presParOf" srcId="{01281014-D355-43B4-88CA-EA79B634D8F9}" destId="{281E4B86-99A7-4A51-93E3-B0A155F77460}" srcOrd="0" destOrd="0" presId="urn:microsoft.com/office/officeart/2008/layout/LinedList"/>
    <dgm:cxn modelId="{1F743144-D866-487E-9065-5AA6291F113A}" type="presParOf" srcId="{01281014-D355-43B4-88CA-EA79B634D8F9}" destId="{9AF1DA21-1553-4508-9D2C-7214B45E0FDD}" srcOrd="1" destOrd="0" presId="urn:microsoft.com/office/officeart/2008/layout/LinedList"/>
    <dgm:cxn modelId="{4F1F7BEA-ABFB-41EF-A671-B7E344DC345E}" type="presParOf" srcId="{36B6AC8F-1D8C-47FD-B4B7-4329D3310725}" destId="{368C5CE4-740B-4F38-B30C-F7A5A9AF4151}" srcOrd="12" destOrd="0" presId="urn:microsoft.com/office/officeart/2008/layout/LinedList"/>
    <dgm:cxn modelId="{BB5EE281-FC41-4DBE-8C5E-99B526707A5A}" type="presParOf" srcId="{36B6AC8F-1D8C-47FD-B4B7-4329D3310725}" destId="{92FD22AF-9302-4DD3-9074-1577EC226FFF}" srcOrd="13" destOrd="0" presId="urn:microsoft.com/office/officeart/2008/layout/LinedList"/>
    <dgm:cxn modelId="{F5A54721-5460-4656-81A3-F3B93F7EBE38}" type="presParOf" srcId="{92FD22AF-9302-4DD3-9074-1577EC226FFF}" destId="{437633BD-C73C-4F52-9BA0-DBB6DE6CB7B7}" srcOrd="0" destOrd="0" presId="urn:microsoft.com/office/officeart/2008/layout/LinedList"/>
    <dgm:cxn modelId="{CD8D4252-5516-40EA-A7AD-82013876B6AC}" type="presParOf" srcId="{92FD22AF-9302-4DD3-9074-1577EC226FFF}" destId="{AE267BCB-60C1-4786-8377-4A37335F55D0}" srcOrd="1" destOrd="0" presId="urn:microsoft.com/office/officeart/2008/layout/LinedList"/>
    <dgm:cxn modelId="{482D0294-E2A3-48EB-96E8-EEF2CE72331D}" type="presParOf" srcId="{36B6AC8F-1D8C-47FD-B4B7-4329D3310725}" destId="{25FD035D-D38D-4AD6-8B26-06E18B42FE77}" srcOrd="14" destOrd="0" presId="urn:microsoft.com/office/officeart/2008/layout/LinedList"/>
    <dgm:cxn modelId="{3F5F7134-669D-4072-900F-E323140A6B07}" type="presParOf" srcId="{36B6AC8F-1D8C-47FD-B4B7-4329D3310725}" destId="{AAFB5B26-DC91-4A2B-99A3-BCB50C6927E1}" srcOrd="15" destOrd="0" presId="urn:microsoft.com/office/officeart/2008/layout/LinedList"/>
    <dgm:cxn modelId="{2D4948BB-B34A-4F6B-90C1-8DC45E4C75DE}" type="presParOf" srcId="{AAFB5B26-DC91-4A2B-99A3-BCB50C6927E1}" destId="{81640BA3-FC5E-4A0C-B668-600AFE0B8503}" srcOrd="0" destOrd="0" presId="urn:microsoft.com/office/officeart/2008/layout/LinedList"/>
    <dgm:cxn modelId="{80947D28-1D6C-425E-97C1-8E4347BBA06E}" type="presParOf" srcId="{AAFB5B26-DC91-4A2B-99A3-BCB50C6927E1}" destId="{3CD78D1E-A741-4207-9968-AC9A98E71304}" srcOrd="1" destOrd="0" presId="urn:microsoft.com/office/officeart/2008/layout/LinedList"/>
    <dgm:cxn modelId="{BBC568FA-1621-4571-882D-E7B17433148B}" type="presParOf" srcId="{36B6AC8F-1D8C-47FD-B4B7-4329D3310725}" destId="{75E0C184-7A1C-4ADD-A44C-B98F875CF41A}" srcOrd="16" destOrd="0" presId="urn:microsoft.com/office/officeart/2008/layout/LinedList"/>
    <dgm:cxn modelId="{3B253A51-8018-47CA-BB61-36CDFCC33854}" type="presParOf" srcId="{36B6AC8F-1D8C-47FD-B4B7-4329D3310725}" destId="{B8A1B937-D1A1-45D9-A8DA-D4D584CDC7FD}" srcOrd="17" destOrd="0" presId="urn:microsoft.com/office/officeart/2008/layout/LinedList"/>
    <dgm:cxn modelId="{F3B8FBA3-C53B-43B2-A38E-F7BBF67D4F62}" type="presParOf" srcId="{B8A1B937-D1A1-45D9-A8DA-D4D584CDC7FD}" destId="{EB4FE52D-1B70-40C4-ABB3-1C41160E0EFA}" srcOrd="0" destOrd="0" presId="urn:microsoft.com/office/officeart/2008/layout/LinedList"/>
    <dgm:cxn modelId="{405C93D8-5944-46D7-8FB8-CAD26DDD87CC}" type="presParOf" srcId="{B8A1B937-D1A1-45D9-A8DA-D4D584CDC7FD}" destId="{E3A6F621-15B3-4891-B27F-E089770EFA65}" srcOrd="1" destOrd="0" presId="urn:microsoft.com/office/officeart/2008/layout/LinedList"/>
    <dgm:cxn modelId="{A5EF7016-57DB-4EE8-84B5-0C7898DC96AD}" type="presParOf" srcId="{36B6AC8F-1D8C-47FD-B4B7-4329D3310725}" destId="{E5AF555C-9B67-4D82-B64C-959BBFA44500}" srcOrd="18" destOrd="0" presId="urn:microsoft.com/office/officeart/2008/layout/LinedList"/>
    <dgm:cxn modelId="{55F8E0B3-E81E-41C4-A7DB-5F80C3E07436}" type="presParOf" srcId="{36B6AC8F-1D8C-47FD-B4B7-4329D3310725}" destId="{0E22ED4B-1F90-4BB0-83B7-4CC3D5B45CB3}" srcOrd="19" destOrd="0" presId="urn:microsoft.com/office/officeart/2008/layout/LinedList"/>
    <dgm:cxn modelId="{07E3E8F9-063C-4DF7-BAA9-ADC9EA858CB4}" type="presParOf" srcId="{0E22ED4B-1F90-4BB0-83B7-4CC3D5B45CB3}" destId="{52F0B435-1322-4CC1-808F-2F096B12B4A2}" srcOrd="0" destOrd="0" presId="urn:microsoft.com/office/officeart/2008/layout/LinedList"/>
    <dgm:cxn modelId="{47FD5D7D-1126-4096-BF36-C78A9363DC31}" type="presParOf" srcId="{0E22ED4B-1F90-4BB0-83B7-4CC3D5B45CB3}" destId="{49462086-4D56-4A3C-8C5F-AD6EFB35B583}" srcOrd="1" destOrd="0" presId="urn:microsoft.com/office/officeart/2008/layout/LinedList"/>
    <dgm:cxn modelId="{192F6911-31CA-47CA-B9D1-861BD5522A1F}" type="presParOf" srcId="{36B6AC8F-1D8C-47FD-B4B7-4329D3310725}" destId="{DE93A196-5EAD-41FF-AB5A-792175AFBD0B}" srcOrd="20" destOrd="0" presId="urn:microsoft.com/office/officeart/2008/layout/LinedList"/>
    <dgm:cxn modelId="{66AACE5C-DBE0-459E-AA5D-7C33517C11D4}" type="presParOf" srcId="{36B6AC8F-1D8C-47FD-B4B7-4329D3310725}" destId="{E698ECE8-B74E-48CC-967B-16EB2F27EACF}" srcOrd="21" destOrd="0" presId="urn:microsoft.com/office/officeart/2008/layout/LinedList"/>
    <dgm:cxn modelId="{77FC8190-8E94-4300-9AA5-9E62B4FBE1AC}" type="presParOf" srcId="{E698ECE8-B74E-48CC-967B-16EB2F27EACF}" destId="{F90D7BE6-5F00-4157-91AA-C4B402CD4CEB}" srcOrd="0" destOrd="0" presId="urn:microsoft.com/office/officeart/2008/layout/LinedList"/>
    <dgm:cxn modelId="{5AEA2051-4D68-401A-A50B-BB2C05F970F9}" type="presParOf" srcId="{E698ECE8-B74E-48CC-967B-16EB2F27EACF}" destId="{41243C8E-5F63-4573-9FCA-467F6734FAE3}"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B831D9-5D44-429D-80D7-EFF1304CAB8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39F3502-3D05-40E5-B99A-3DD924F258F8}">
      <dgm:prSet custT="1"/>
      <dgm:spPr/>
      <dgm:t>
        <a:bodyPr/>
        <a:lstStyle/>
        <a:p>
          <a:r>
            <a:rPr lang="en-US" sz="2000" b="1" dirty="0">
              <a:latin typeface="Times New Roman" panose="02020603050405020304" pitchFamily="18" charset="0"/>
              <a:cs typeface="Times New Roman" panose="02020603050405020304" pitchFamily="18" charset="0"/>
            </a:rPr>
            <a:t>LACP is facing a problem with an inefficient portfolio review process that is not optimized, resulting in improper matches between attendees and their preferred reviewers.</a:t>
          </a:r>
        </a:p>
      </dgm:t>
    </dgm:pt>
    <dgm:pt modelId="{D3F739FD-A30E-4100-9850-282B946D368B}" type="parTrans" cxnId="{397CB9C9-AC3D-49C6-9CC7-AE7FE372EC9A}">
      <dgm:prSet/>
      <dgm:spPr/>
      <dgm:t>
        <a:bodyPr/>
        <a:lstStyle/>
        <a:p>
          <a:endParaRPr lang="en-US"/>
        </a:p>
      </dgm:t>
    </dgm:pt>
    <dgm:pt modelId="{7E6F3676-8106-4FED-81DD-77D057806B6C}" type="sibTrans" cxnId="{397CB9C9-AC3D-49C6-9CC7-AE7FE372EC9A}">
      <dgm:prSet/>
      <dgm:spPr/>
      <dgm:t>
        <a:bodyPr/>
        <a:lstStyle/>
        <a:p>
          <a:endParaRPr lang="en-US"/>
        </a:p>
      </dgm:t>
    </dgm:pt>
    <dgm:pt modelId="{D3006064-910D-401C-93B8-3BC5682D93B5}">
      <dgm:prSet custT="1"/>
      <dgm:spPr/>
      <dgm:t>
        <a:bodyPr/>
        <a:lstStyle/>
        <a:p>
          <a:r>
            <a:rPr lang="en-US" sz="2000" b="1" dirty="0">
              <a:latin typeface="Times New Roman" panose="02020603050405020304" pitchFamily="18" charset="0"/>
              <a:cs typeface="Times New Roman" panose="02020603050405020304" pitchFamily="18" charset="0"/>
            </a:rPr>
            <a:t>The current scheduling system is manual, which is time-consuming and prone to human errors.</a:t>
          </a:r>
        </a:p>
      </dgm:t>
    </dgm:pt>
    <dgm:pt modelId="{A3BD1D04-EEFF-4E1A-B7D2-58760175DF7B}" type="parTrans" cxnId="{137B54EF-AEEC-47C6-9A8F-C707DCDD704B}">
      <dgm:prSet/>
      <dgm:spPr/>
      <dgm:t>
        <a:bodyPr/>
        <a:lstStyle/>
        <a:p>
          <a:endParaRPr lang="en-US"/>
        </a:p>
      </dgm:t>
    </dgm:pt>
    <dgm:pt modelId="{D1780216-2C5C-490B-BA21-7A368112C9A9}" type="sibTrans" cxnId="{137B54EF-AEEC-47C6-9A8F-C707DCDD704B}">
      <dgm:prSet/>
      <dgm:spPr/>
      <dgm:t>
        <a:bodyPr/>
        <a:lstStyle/>
        <a:p>
          <a:endParaRPr lang="en-US"/>
        </a:p>
      </dgm:t>
    </dgm:pt>
    <dgm:pt modelId="{08F1B166-BCCE-4206-9D3A-AE56A3FDACBF}">
      <dgm:prSet custT="1"/>
      <dgm:spPr/>
      <dgm:t>
        <a:bodyPr/>
        <a:lstStyle/>
        <a:p>
          <a:r>
            <a:rPr lang="en-US" sz="2000" b="1" dirty="0">
              <a:latin typeface="Times New Roman" panose="02020603050405020304" pitchFamily="18" charset="0"/>
              <a:cs typeface="Times New Roman" panose="02020603050405020304" pitchFamily="18" charset="0"/>
            </a:rPr>
            <a:t>Attendees and reviewers are dissatisfied with their experiences when they are not matched with their preferred choices.</a:t>
          </a:r>
        </a:p>
      </dgm:t>
    </dgm:pt>
    <dgm:pt modelId="{DCDEE4EB-6C10-4455-A3C8-08B4E8B82D21}" type="parTrans" cxnId="{6DDAD988-B50A-4E14-B579-6BF1D1C45B76}">
      <dgm:prSet/>
      <dgm:spPr/>
      <dgm:t>
        <a:bodyPr/>
        <a:lstStyle/>
        <a:p>
          <a:endParaRPr lang="en-US"/>
        </a:p>
      </dgm:t>
    </dgm:pt>
    <dgm:pt modelId="{341C1B55-4BD8-414E-AB3F-86B40986500F}" type="sibTrans" cxnId="{6DDAD988-B50A-4E14-B579-6BF1D1C45B76}">
      <dgm:prSet/>
      <dgm:spPr/>
      <dgm:t>
        <a:bodyPr/>
        <a:lstStyle/>
        <a:p>
          <a:endParaRPr lang="en-US"/>
        </a:p>
      </dgm:t>
    </dgm:pt>
    <dgm:pt modelId="{D249E3E1-A31B-4950-836D-4805A7D3ECA9}">
      <dgm:prSet custT="1"/>
      <dgm:spPr/>
      <dgm:t>
        <a:bodyPr/>
        <a:lstStyle/>
        <a:p>
          <a:r>
            <a:rPr lang="en-US" sz="2000" b="1" dirty="0">
              <a:latin typeface="Times New Roman" panose="02020603050405020304" pitchFamily="18" charset="0"/>
              <a:cs typeface="Times New Roman" panose="02020603050405020304" pitchFamily="18" charset="0"/>
            </a:rPr>
            <a:t>There is a lack of automation or a program to efficiently pair participants with their preferred reviewers and generate ideal schedules.</a:t>
          </a:r>
        </a:p>
      </dgm:t>
    </dgm:pt>
    <dgm:pt modelId="{EF4FD4BB-8F0A-4155-AE63-AE64899C2837}" type="parTrans" cxnId="{F14562D8-E8F1-4848-AD38-67DE2FD1C2C3}">
      <dgm:prSet/>
      <dgm:spPr/>
      <dgm:t>
        <a:bodyPr/>
        <a:lstStyle/>
        <a:p>
          <a:endParaRPr lang="en-US"/>
        </a:p>
      </dgm:t>
    </dgm:pt>
    <dgm:pt modelId="{49396699-DAB3-4C27-847C-FBB821C3F7BF}" type="sibTrans" cxnId="{F14562D8-E8F1-4848-AD38-67DE2FD1C2C3}">
      <dgm:prSet/>
      <dgm:spPr/>
      <dgm:t>
        <a:bodyPr/>
        <a:lstStyle/>
        <a:p>
          <a:endParaRPr lang="en-US"/>
        </a:p>
      </dgm:t>
    </dgm:pt>
    <dgm:pt modelId="{7E970F0E-DA8E-407B-BC78-9B0EF0BB7412}" type="pres">
      <dgm:prSet presAssocID="{FBB831D9-5D44-429D-80D7-EFF1304CAB8C}" presName="root" presStyleCnt="0">
        <dgm:presLayoutVars>
          <dgm:dir/>
          <dgm:resizeHandles val="exact"/>
        </dgm:presLayoutVars>
      </dgm:prSet>
      <dgm:spPr/>
    </dgm:pt>
    <dgm:pt modelId="{9FE71F9D-BEF4-4244-B0CC-67046D08E3B1}" type="pres">
      <dgm:prSet presAssocID="{339F3502-3D05-40E5-B99A-3DD924F258F8}" presName="compNode" presStyleCnt="0"/>
      <dgm:spPr/>
    </dgm:pt>
    <dgm:pt modelId="{284835A1-9F4D-4D82-A407-4C0C52D3C61E}" type="pres">
      <dgm:prSet presAssocID="{339F3502-3D05-40E5-B99A-3DD924F258F8}" presName="bgRect" presStyleLbl="bgShp" presStyleIdx="0" presStyleCnt="4"/>
      <dgm:spPr/>
    </dgm:pt>
    <dgm:pt modelId="{9C6539DA-48B6-4074-9F49-284CFAE523ED}" type="pres">
      <dgm:prSet presAssocID="{339F3502-3D05-40E5-B99A-3DD924F258F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A7A3AFCA-86FE-4A0F-99EE-9D6AAC5384FA}" type="pres">
      <dgm:prSet presAssocID="{339F3502-3D05-40E5-B99A-3DD924F258F8}" presName="spaceRect" presStyleCnt="0"/>
      <dgm:spPr/>
    </dgm:pt>
    <dgm:pt modelId="{CFD8ACF3-F36F-46B7-8C55-F17F27B57C12}" type="pres">
      <dgm:prSet presAssocID="{339F3502-3D05-40E5-B99A-3DD924F258F8}" presName="parTx" presStyleLbl="revTx" presStyleIdx="0" presStyleCnt="4">
        <dgm:presLayoutVars>
          <dgm:chMax val="0"/>
          <dgm:chPref val="0"/>
        </dgm:presLayoutVars>
      </dgm:prSet>
      <dgm:spPr/>
    </dgm:pt>
    <dgm:pt modelId="{3A832C95-CE88-40F4-B048-493680F1D527}" type="pres">
      <dgm:prSet presAssocID="{7E6F3676-8106-4FED-81DD-77D057806B6C}" presName="sibTrans" presStyleCnt="0"/>
      <dgm:spPr/>
    </dgm:pt>
    <dgm:pt modelId="{4250FB0C-B348-4FA3-BBA0-95C04E6F3CED}" type="pres">
      <dgm:prSet presAssocID="{D3006064-910D-401C-93B8-3BC5682D93B5}" presName="compNode" presStyleCnt="0"/>
      <dgm:spPr/>
    </dgm:pt>
    <dgm:pt modelId="{7477717D-8523-4999-8C03-F03096A89078}" type="pres">
      <dgm:prSet presAssocID="{D3006064-910D-401C-93B8-3BC5682D93B5}" presName="bgRect" presStyleLbl="bgShp" presStyleIdx="1" presStyleCnt="4"/>
      <dgm:spPr/>
    </dgm:pt>
    <dgm:pt modelId="{9D44CE6A-FE0A-4373-8CC2-A778BD584B6C}" type="pres">
      <dgm:prSet presAssocID="{D3006064-910D-401C-93B8-3BC5682D93B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thly calendar"/>
        </a:ext>
      </dgm:extLst>
    </dgm:pt>
    <dgm:pt modelId="{2A5A0D30-0EFD-4DFF-B44F-A736C0C156B0}" type="pres">
      <dgm:prSet presAssocID="{D3006064-910D-401C-93B8-3BC5682D93B5}" presName="spaceRect" presStyleCnt="0"/>
      <dgm:spPr/>
    </dgm:pt>
    <dgm:pt modelId="{631F9BD1-4A4F-40F8-BF85-420948050967}" type="pres">
      <dgm:prSet presAssocID="{D3006064-910D-401C-93B8-3BC5682D93B5}" presName="parTx" presStyleLbl="revTx" presStyleIdx="1" presStyleCnt="4">
        <dgm:presLayoutVars>
          <dgm:chMax val="0"/>
          <dgm:chPref val="0"/>
        </dgm:presLayoutVars>
      </dgm:prSet>
      <dgm:spPr/>
    </dgm:pt>
    <dgm:pt modelId="{1EF5EA96-ADBF-48B8-98E8-7EFE2FA475CA}" type="pres">
      <dgm:prSet presAssocID="{D1780216-2C5C-490B-BA21-7A368112C9A9}" presName="sibTrans" presStyleCnt="0"/>
      <dgm:spPr/>
    </dgm:pt>
    <dgm:pt modelId="{7A636DC5-3E2E-4EDB-B3A7-900DC030503B}" type="pres">
      <dgm:prSet presAssocID="{08F1B166-BCCE-4206-9D3A-AE56A3FDACBF}" presName="compNode" presStyleCnt="0"/>
      <dgm:spPr/>
    </dgm:pt>
    <dgm:pt modelId="{DC088A57-D28C-49C9-8153-7F148BA394F8}" type="pres">
      <dgm:prSet presAssocID="{08F1B166-BCCE-4206-9D3A-AE56A3FDACBF}" presName="bgRect" presStyleLbl="bgShp" presStyleIdx="2" presStyleCnt="4"/>
      <dgm:spPr/>
    </dgm:pt>
    <dgm:pt modelId="{BAE7E11E-3CFC-4D2D-B04F-071875EE0BE1}" type="pres">
      <dgm:prSet presAssocID="{08F1B166-BCCE-4206-9D3A-AE56A3FDACB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fused Person"/>
        </a:ext>
      </dgm:extLst>
    </dgm:pt>
    <dgm:pt modelId="{BB0749C6-3DCF-456A-8D65-A274D9E54F9B}" type="pres">
      <dgm:prSet presAssocID="{08F1B166-BCCE-4206-9D3A-AE56A3FDACBF}" presName="spaceRect" presStyleCnt="0"/>
      <dgm:spPr/>
    </dgm:pt>
    <dgm:pt modelId="{5FCE00E3-DC90-404B-9EC4-B3DCA78005EC}" type="pres">
      <dgm:prSet presAssocID="{08F1B166-BCCE-4206-9D3A-AE56A3FDACBF}" presName="parTx" presStyleLbl="revTx" presStyleIdx="2" presStyleCnt="4">
        <dgm:presLayoutVars>
          <dgm:chMax val="0"/>
          <dgm:chPref val="0"/>
        </dgm:presLayoutVars>
      </dgm:prSet>
      <dgm:spPr/>
    </dgm:pt>
    <dgm:pt modelId="{EAE65077-1DB4-4325-B5EC-3409158BE54F}" type="pres">
      <dgm:prSet presAssocID="{341C1B55-4BD8-414E-AB3F-86B40986500F}" presName="sibTrans" presStyleCnt="0"/>
      <dgm:spPr/>
    </dgm:pt>
    <dgm:pt modelId="{2784C00A-8CE1-4D00-B829-624627B1E365}" type="pres">
      <dgm:prSet presAssocID="{D249E3E1-A31B-4950-836D-4805A7D3ECA9}" presName="compNode" presStyleCnt="0"/>
      <dgm:spPr/>
    </dgm:pt>
    <dgm:pt modelId="{E48AE0CF-41A1-4D96-B545-8125F6CCCE0A}" type="pres">
      <dgm:prSet presAssocID="{D249E3E1-A31B-4950-836D-4805A7D3ECA9}" presName="bgRect" presStyleLbl="bgShp" presStyleIdx="3" presStyleCnt="4"/>
      <dgm:spPr/>
    </dgm:pt>
    <dgm:pt modelId="{06A4C90F-CFBD-49C5-8B2E-13224A863F1A}" type="pres">
      <dgm:prSet presAssocID="{D249E3E1-A31B-4950-836D-4805A7D3ECA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4588F8D2-ACC7-4A16-8088-23018A1B5822}" type="pres">
      <dgm:prSet presAssocID="{D249E3E1-A31B-4950-836D-4805A7D3ECA9}" presName="spaceRect" presStyleCnt="0"/>
      <dgm:spPr/>
    </dgm:pt>
    <dgm:pt modelId="{AF2D010E-F828-400F-8B37-73F74D289DFC}" type="pres">
      <dgm:prSet presAssocID="{D249E3E1-A31B-4950-836D-4805A7D3ECA9}" presName="parTx" presStyleLbl="revTx" presStyleIdx="3" presStyleCnt="4">
        <dgm:presLayoutVars>
          <dgm:chMax val="0"/>
          <dgm:chPref val="0"/>
        </dgm:presLayoutVars>
      </dgm:prSet>
      <dgm:spPr/>
    </dgm:pt>
  </dgm:ptLst>
  <dgm:cxnLst>
    <dgm:cxn modelId="{C0C50B5F-32A6-49D9-8DC6-C8C0B67730C0}" type="presOf" srcId="{D3006064-910D-401C-93B8-3BC5682D93B5}" destId="{631F9BD1-4A4F-40F8-BF85-420948050967}" srcOrd="0" destOrd="0" presId="urn:microsoft.com/office/officeart/2018/2/layout/IconVerticalSolidList"/>
    <dgm:cxn modelId="{6DDAD988-B50A-4E14-B579-6BF1D1C45B76}" srcId="{FBB831D9-5D44-429D-80D7-EFF1304CAB8C}" destId="{08F1B166-BCCE-4206-9D3A-AE56A3FDACBF}" srcOrd="2" destOrd="0" parTransId="{DCDEE4EB-6C10-4455-A3C8-08B4E8B82D21}" sibTransId="{341C1B55-4BD8-414E-AB3F-86B40986500F}"/>
    <dgm:cxn modelId="{A661AE8F-115B-46AC-996F-DE8CF994419D}" type="presOf" srcId="{08F1B166-BCCE-4206-9D3A-AE56A3FDACBF}" destId="{5FCE00E3-DC90-404B-9EC4-B3DCA78005EC}" srcOrd="0" destOrd="0" presId="urn:microsoft.com/office/officeart/2018/2/layout/IconVerticalSolidList"/>
    <dgm:cxn modelId="{397CB9C9-AC3D-49C6-9CC7-AE7FE372EC9A}" srcId="{FBB831D9-5D44-429D-80D7-EFF1304CAB8C}" destId="{339F3502-3D05-40E5-B99A-3DD924F258F8}" srcOrd="0" destOrd="0" parTransId="{D3F739FD-A30E-4100-9850-282B946D368B}" sibTransId="{7E6F3676-8106-4FED-81DD-77D057806B6C}"/>
    <dgm:cxn modelId="{3216C9CD-4605-4FC4-BFE1-F178F972650E}" type="presOf" srcId="{D249E3E1-A31B-4950-836D-4805A7D3ECA9}" destId="{AF2D010E-F828-400F-8B37-73F74D289DFC}" srcOrd="0" destOrd="0" presId="urn:microsoft.com/office/officeart/2018/2/layout/IconVerticalSolidList"/>
    <dgm:cxn modelId="{F15ADBD0-6B7D-41AD-9EA3-B873369F7DC4}" type="presOf" srcId="{339F3502-3D05-40E5-B99A-3DD924F258F8}" destId="{CFD8ACF3-F36F-46B7-8C55-F17F27B57C12}" srcOrd="0" destOrd="0" presId="urn:microsoft.com/office/officeart/2018/2/layout/IconVerticalSolidList"/>
    <dgm:cxn modelId="{F14562D8-E8F1-4848-AD38-67DE2FD1C2C3}" srcId="{FBB831D9-5D44-429D-80D7-EFF1304CAB8C}" destId="{D249E3E1-A31B-4950-836D-4805A7D3ECA9}" srcOrd="3" destOrd="0" parTransId="{EF4FD4BB-8F0A-4155-AE63-AE64899C2837}" sibTransId="{49396699-DAB3-4C27-847C-FBB821C3F7BF}"/>
    <dgm:cxn modelId="{137B54EF-AEEC-47C6-9A8F-C707DCDD704B}" srcId="{FBB831D9-5D44-429D-80D7-EFF1304CAB8C}" destId="{D3006064-910D-401C-93B8-3BC5682D93B5}" srcOrd="1" destOrd="0" parTransId="{A3BD1D04-EEFF-4E1A-B7D2-58760175DF7B}" sibTransId="{D1780216-2C5C-490B-BA21-7A368112C9A9}"/>
    <dgm:cxn modelId="{2FAADFF4-D8E6-4D8D-95C9-545C7BB8520E}" type="presOf" srcId="{FBB831D9-5D44-429D-80D7-EFF1304CAB8C}" destId="{7E970F0E-DA8E-407B-BC78-9B0EF0BB7412}" srcOrd="0" destOrd="0" presId="urn:microsoft.com/office/officeart/2018/2/layout/IconVerticalSolidList"/>
    <dgm:cxn modelId="{FD530C43-8931-41D1-97B5-122C8A5AE83B}" type="presParOf" srcId="{7E970F0E-DA8E-407B-BC78-9B0EF0BB7412}" destId="{9FE71F9D-BEF4-4244-B0CC-67046D08E3B1}" srcOrd="0" destOrd="0" presId="urn:microsoft.com/office/officeart/2018/2/layout/IconVerticalSolidList"/>
    <dgm:cxn modelId="{1FC2AA9A-0203-4907-8BB1-19EDD152AA26}" type="presParOf" srcId="{9FE71F9D-BEF4-4244-B0CC-67046D08E3B1}" destId="{284835A1-9F4D-4D82-A407-4C0C52D3C61E}" srcOrd="0" destOrd="0" presId="urn:microsoft.com/office/officeart/2018/2/layout/IconVerticalSolidList"/>
    <dgm:cxn modelId="{01550037-C947-4EDE-8C88-0F89937AF900}" type="presParOf" srcId="{9FE71F9D-BEF4-4244-B0CC-67046D08E3B1}" destId="{9C6539DA-48B6-4074-9F49-284CFAE523ED}" srcOrd="1" destOrd="0" presId="urn:microsoft.com/office/officeart/2018/2/layout/IconVerticalSolidList"/>
    <dgm:cxn modelId="{9FE7D7B6-91F9-474E-8132-0A6406E0BC41}" type="presParOf" srcId="{9FE71F9D-BEF4-4244-B0CC-67046D08E3B1}" destId="{A7A3AFCA-86FE-4A0F-99EE-9D6AAC5384FA}" srcOrd="2" destOrd="0" presId="urn:microsoft.com/office/officeart/2018/2/layout/IconVerticalSolidList"/>
    <dgm:cxn modelId="{AD6B4AD7-0CD2-4AA4-A65D-BCEE87E67023}" type="presParOf" srcId="{9FE71F9D-BEF4-4244-B0CC-67046D08E3B1}" destId="{CFD8ACF3-F36F-46B7-8C55-F17F27B57C12}" srcOrd="3" destOrd="0" presId="urn:microsoft.com/office/officeart/2018/2/layout/IconVerticalSolidList"/>
    <dgm:cxn modelId="{E1902B83-F086-4E6A-ADD6-A4205FF6A022}" type="presParOf" srcId="{7E970F0E-DA8E-407B-BC78-9B0EF0BB7412}" destId="{3A832C95-CE88-40F4-B048-493680F1D527}" srcOrd="1" destOrd="0" presId="urn:microsoft.com/office/officeart/2018/2/layout/IconVerticalSolidList"/>
    <dgm:cxn modelId="{C4FC4270-DF47-46BA-8ABA-64AF7851F560}" type="presParOf" srcId="{7E970F0E-DA8E-407B-BC78-9B0EF0BB7412}" destId="{4250FB0C-B348-4FA3-BBA0-95C04E6F3CED}" srcOrd="2" destOrd="0" presId="urn:microsoft.com/office/officeart/2018/2/layout/IconVerticalSolidList"/>
    <dgm:cxn modelId="{A7EE946C-23D9-4A85-9262-3E2CD561EAD7}" type="presParOf" srcId="{4250FB0C-B348-4FA3-BBA0-95C04E6F3CED}" destId="{7477717D-8523-4999-8C03-F03096A89078}" srcOrd="0" destOrd="0" presId="urn:microsoft.com/office/officeart/2018/2/layout/IconVerticalSolidList"/>
    <dgm:cxn modelId="{BD400FBB-520A-4813-92C3-C85BE2643451}" type="presParOf" srcId="{4250FB0C-B348-4FA3-BBA0-95C04E6F3CED}" destId="{9D44CE6A-FE0A-4373-8CC2-A778BD584B6C}" srcOrd="1" destOrd="0" presId="urn:microsoft.com/office/officeart/2018/2/layout/IconVerticalSolidList"/>
    <dgm:cxn modelId="{64C7767C-9498-40AE-90E8-1618B0632427}" type="presParOf" srcId="{4250FB0C-B348-4FA3-BBA0-95C04E6F3CED}" destId="{2A5A0D30-0EFD-4DFF-B44F-A736C0C156B0}" srcOrd="2" destOrd="0" presId="urn:microsoft.com/office/officeart/2018/2/layout/IconVerticalSolidList"/>
    <dgm:cxn modelId="{CEA45525-6D09-422C-9AC4-63A332AE886D}" type="presParOf" srcId="{4250FB0C-B348-4FA3-BBA0-95C04E6F3CED}" destId="{631F9BD1-4A4F-40F8-BF85-420948050967}" srcOrd="3" destOrd="0" presId="urn:microsoft.com/office/officeart/2018/2/layout/IconVerticalSolidList"/>
    <dgm:cxn modelId="{8C836E29-0C43-43FA-BC82-70289E01F025}" type="presParOf" srcId="{7E970F0E-DA8E-407B-BC78-9B0EF0BB7412}" destId="{1EF5EA96-ADBF-48B8-98E8-7EFE2FA475CA}" srcOrd="3" destOrd="0" presId="urn:microsoft.com/office/officeart/2018/2/layout/IconVerticalSolidList"/>
    <dgm:cxn modelId="{42B4A48A-8532-407D-AE2E-D85E686D96FF}" type="presParOf" srcId="{7E970F0E-DA8E-407B-BC78-9B0EF0BB7412}" destId="{7A636DC5-3E2E-4EDB-B3A7-900DC030503B}" srcOrd="4" destOrd="0" presId="urn:microsoft.com/office/officeart/2018/2/layout/IconVerticalSolidList"/>
    <dgm:cxn modelId="{52D08E9A-8AFE-453C-9A7A-8C70143BC68F}" type="presParOf" srcId="{7A636DC5-3E2E-4EDB-B3A7-900DC030503B}" destId="{DC088A57-D28C-49C9-8153-7F148BA394F8}" srcOrd="0" destOrd="0" presId="urn:microsoft.com/office/officeart/2018/2/layout/IconVerticalSolidList"/>
    <dgm:cxn modelId="{CFDA0A8E-D281-446C-9433-2916BA3BF266}" type="presParOf" srcId="{7A636DC5-3E2E-4EDB-B3A7-900DC030503B}" destId="{BAE7E11E-3CFC-4D2D-B04F-071875EE0BE1}" srcOrd="1" destOrd="0" presId="urn:microsoft.com/office/officeart/2018/2/layout/IconVerticalSolidList"/>
    <dgm:cxn modelId="{7CD7CBC5-C113-46AC-8453-F0B3649178EC}" type="presParOf" srcId="{7A636DC5-3E2E-4EDB-B3A7-900DC030503B}" destId="{BB0749C6-3DCF-456A-8D65-A274D9E54F9B}" srcOrd="2" destOrd="0" presId="urn:microsoft.com/office/officeart/2018/2/layout/IconVerticalSolidList"/>
    <dgm:cxn modelId="{21788796-BCE6-4A2B-901A-890DF300F1E1}" type="presParOf" srcId="{7A636DC5-3E2E-4EDB-B3A7-900DC030503B}" destId="{5FCE00E3-DC90-404B-9EC4-B3DCA78005EC}" srcOrd="3" destOrd="0" presId="urn:microsoft.com/office/officeart/2018/2/layout/IconVerticalSolidList"/>
    <dgm:cxn modelId="{B1B0B601-03B3-4377-B41B-AF15E29873B0}" type="presParOf" srcId="{7E970F0E-DA8E-407B-BC78-9B0EF0BB7412}" destId="{EAE65077-1DB4-4325-B5EC-3409158BE54F}" srcOrd="5" destOrd="0" presId="urn:microsoft.com/office/officeart/2018/2/layout/IconVerticalSolidList"/>
    <dgm:cxn modelId="{B8B68C8B-9C1A-4621-8E4A-CA7B726F1F55}" type="presParOf" srcId="{7E970F0E-DA8E-407B-BC78-9B0EF0BB7412}" destId="{2784C00A-8CE1-4D00-B829-624627B1E365}" srcOrd="6" destOrd="0" presId="urn:microsoft.com/office/officeart/2018/2/layout/IconVerticalSolidList"/>
    <dgm:cxn modelId="{FF6943CC-0A7A-4A26-AD36-4860D3F78D19}" type="presParOf" srcId="{2784C00A-8CE1-4D00-B829-624627B1E365}" destId="{E48AE0CF-41A1-4D96-B545-8125F6CCCE0A}" srcOrd="0" destOrd="0" presId="urn:microsoft.com/office/officeart/2018/2/layout/IconVerticalSolidList"/>
    <dgm:cxn modelId="{F1918F15-6F0A-40FA-80D2-1B2E33222492}" type="presParOf" srcId="{2784C00A-8CE1-4D00-B829-624627B1E365}" destId="{06A4C90F-CFBD-49C5-8B2E-13224A863F1A}" srcOrd="1" destOrd="0" presId="urn:microsoft.com/office/officeart/2018/2/layout/IconVerticalSolidList"/>
    <dgm:cxn modelId="{041268B3-0845-479D-852B-6522FDB5C026}" type="presParOf" srcId="{2784C00A-8CE1-4D00-B829-624627B1E365}" destId="{4588F8D2-ACC7-4A16-8088-23018A1B5822}" srcOrd="2" destOrd="0" presId="urn:microsoft.com/office/officeart/2018/2/layout/IconVerticalSolidList"/>
    <dgm:cxn modelId="{841DF45A-3E47-46E0-90F6-534E61C58288}" type="presParOf" srcId="{2784C00A-8CE1-4D00-B829-624627B1E365}" destId="{AF2D010E-F828-400F-8B37-73F74D289DF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67FF7-A819-4D43-97AB-F3D476ED8FFB}">
      <dsp:nvSpPr>
        <dsp:cNvPr id="0" name=""/>
        <dsp:cNvSpPr/>
      </dsp:nvSpPr>
      <dsp:spPr>
        <a:xfrm>
          <a:off x="0" y="2681"/>
          <a:ext cx="10772790"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1B5CB2-8F72-4BF1-9D5D-BE40E4075A7D}">
      <dsp:nvSpPr>
        <dsp:cNvPr id="0" name=""/>
        <dsp:cNvSpPr/>
      </dsp:nvSpPr>
      <dsp:spPr>
        <a:xfrm>
          <a:off x="0" y="2681"/>
          <a:ext cx="10762270" cy="858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ctr" defTabSz="1778000">
            <a:lnSpc>
              <a:spcPct val="90000"/>
            </a:lnSpc>
            <a:spcBef>
              <a:spcPct val="0"/>
            </a:spcBef>
            <a:spcAft>
              <a:spcPct val="35000"/>
            </a:spcAft>
            <a:buNone/>
          </a:pPr>
          <a:r>
            <a:rPr lang="en-US" sz="4000" b="1" kern="1200" dirty="0">
              <a:latin typeface="Times New Roman" panose="02020603050405020304" pitchFamily="18" charset="0"/>
              <a:cs typeface="Times New Roman" panose="02020603050405020304" pitchFamily="18" charset="0"/>
            </a:rPr>
            <a:t>AGENDA</a:t>
          </a:r>
          <a:endParaRPr lang="en-US" sz="4000" kern="1200" dirty="0">
            <a:latin typeface="Times New Roman" panose="02020603050405020304" pitchFamily="18" charset="0"/>
            <a:cs typeface="Times New Roman" panose="02020603050405020304" pitchFamily="18" charset="0"/>
          </a:endParaRPr>
        </a:p>
      </dsp:txBody>
      <dsp:txXfrm>
        <a:off x="0" y="2681"/>
        <a:ext cx="10762270" cy="858920"/>
      </dsp:txXfrm>
    </dsp:sp>
    <dsp:sp modelId="{3F6DED8F-35D5-4240-9302-080FBE6BD8CF}">
      <dsp:nvSpPr>
        <dsp:cNvPr id="0" name=""/>
        <dsp:cNvSpPr/>
      </dsp:nvSpPr>
      <dsp:spPr>
        <a:xfrm>
          <a:off x="0" y="861602"/>
          <a:ext cx="10772790"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0112C9-8C63-4EBB-82EB-CC57F8A8401A}">
      <dsp:nvSpPr>
        <dsp:cNvPr id="0" name=""/>
        <dsp:cNvSpPr/>
      </dsp:nvSpPr>
      <dsp:spPr>
        <a:xfrm>
          <a:off x="0" y="861602"/>
          <a:ext cx="10772790" cy="544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 </a:t>
          </a:r>
          <a:r>
            <a:rPr lang="en-US" sz="2000" b="1" kern="1200" dirty="0">
              <a:latin typeface="Times New Roman" panose="02020603050405020304" pitchFamily="18" charset="0"/>
              <a:cs typeface="Times New Roman" panose="02020603050405020304" pitchFamily="18" charset="0"/>
            </a:rPr>
            <a:t>Overview of the Project</a:t>
          </a:r>
          <a:endParaRPr lang="en-US" sz="2000" kern="1200" dirty="0">
            <a:latin typeface="Times New Roman" panose="02020603050405020304" pitchFamily="18" charset="0"/>
            <a:cs typeface="Times New Roman" panose="02020603050405020304" pitchFamily="18" charset="0"/>
          </a:endParaRPr>
        </a:p>
      </dsp:txBody>
      <dsp:txXfrm>
        <a:off x="0" y="861602"/>
        <a:ext cx="10772790" cy="544606"/>
      </dsp:txXfrm>
    </dsp:sp>
    <dsp:sp modelId="{06BE8F7D-B5E8-4EF9-BE95-1028BAE9A54C}">
      <dsp:nvSpPr>
        <dsp:cNvPr id="0" name=""/>
        <dsp:cNvSpPr/>
      </dsp:nvSpPr>
      <dsp:spPr>
        <a:xfrm>
          <a:off x="0" y="1406208"/>
          <a:ext cx="10772790"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7DD840-FB96-4852-A9FE-2396C0DC9FC1}">
      <dsp:nvSpPr>
        <dsp:cNvPr id="0" name=""/>
        <dsp:cNvSpPr/>
      </dsp:nvSpPr>
      <dsp:spPr>
        <a:xfrm>
          <a:off x="0" y="1406208"/>
          <a:ext cx="10772790" cy="544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 </a:t>
          </a:r>
          <a:r>
            <a:rPr lang="en-US" sz="2000" b="1" kern="1200" dirty="0">
              <a:latin typeface="Times New Roman" panose="02020603050405020304" pitchFamily="18" charset="0"/>
              <a:cs typeface="Times New Roman" panose="02020603050405020304" pitchFamily="18" charset="0"/>
            </a:rPr>
            <a:t>Business Problem</a:t>
          </a:r>
          <a:endParaRPr lang="en-US" sz="2000" kern="1200" dirty="0">
            <a:latin typeface="Times New Roman" panose="02020603050405020304" pitchFamily="18" charset="0"/>
            <a:cs typeface="Times New Roman" panose="02020603050405020304" pitchFamily="18" charset="0"/>
          </a:endParaRPr>
        </a:p>
      </dsp:txBody>
      <dsp:txXfrm>
        <a:off x="0" y="1406208"/>
        <a:ext cx="10772790" cy="544606"/>
      </dsp:txXfrm>
    </dsp:sp>
    <dsp:sp modelId="{2418B372-BDC3-49DE-A8EC-20C437FE2B29}">
      <dsp:nvSpPr>
        <dsp:cNvPr id="0" name=""/>
        <dsp:cNvSpPr/>
      </dsp:nvSpPr>
      <dsp:spPr>
        <a:xfrm>
          <a:off x="0" y="1950815"/>
          <a:ext cx="10772790"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86CD0D-FEB6-4F87-81DE-262843A7B191}">
      <dsp:nvSpPr>
        <dsp:cNvPr id="0" name=""/>
        <dsp:cNvSpPr/>
      </dsp:nvSpPr>
      <dsp:spPr>
        <a:xfrm>
          <a:off x="0" y="1950815"/>
          <a:ext cx="10772790" cy="544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 </a:t>
          </a:r>
          <a:r>
            <a:rPr lang="en-US" sz="2000" b="1" kern="1200" dirty="0">
              <a:latin typeface="Times New Roman" panose="02020603050405020304" pitchFamily="18" charset="0"/>
              <a:cs typeface="Times New Roman" panose="02020603050405020304" pitchFamily="18" charset="0"/>
            </a:rPr>
            <a:t>About Dataset and Data dictionary</a:t>
          </a:r>
          <a:endParaRPr lang="en-US" sz="2000" kern="1200" dirty="0">
            <a:latin typeface="Times New Roman" panose="02020603050405020304" pitchFamily="18" charset="0"/>
            <a:cs typeface="Times New Roman" panose="02020603050405020304" pitchFamily="18" charset="0"/>
          </a:endParaRPr>
        </a:p>
      </dsp:txBody>
      <dsp:txXfrm>
        <a:off x="0" y="1950815"/>
        <a:ext cx="10772790" cy="544606"/>
      </dsp:txXfrm>
    </dsp:sp>
    <dsp:sp modelId="{1E623FBC-DBE4-4817-8639-FD36CF958293}">
      <dsp:nvSpPr>
        <dsp:cNvPr id="0" name=""/>
        <dsp:cNvSpPr/>
      </dsp:nvSpPr>
      <dsp:spPr>
        <a:xfrm>
          <a:off x="0" y="2495421"/>
          <a:ext cx="10772790"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0FBBEC-73E4-4FB5-82E9-4CF0CBF75CE0}">
      <dsp:nvSpPr>
        <dsp:cNvPr id="0" name=""/>
        <dsp:cNvSpPr/>
      </dsp:nvSpPr>
      <dsp:spPr>
        <a:xfrm>
          <a:off x="0" y="2495421"/>
          <a:ext cx="10772790" cy="544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 </a:t>
          </a:r>
          <a:r>
            <a:rPr lang="en-US" sz="2000" b="1" kern="1200" dirty="0">
              <a:latin typeface="Times New Roman" panose="02020603050405020304" pitchFamily="18" charset="0"/>
              <a:cs typeface="Times New Roman" panose="02020603050405020304" pitchFamily="18" charset="0"/>
            </a:rPr>
            <a:t>Roadmap of the Project</a:t>
          </a:r>
          <a:endParaRPr lang="en-US" sz="2000" kern="1200" dirty="0">
            <a:latin typeface="Times New Roman" panose="02020603050405020304" pitchFamily="18" charset="0"/>
            <a:cs typeface="Times New Roman" panose="02020603050405020304" pitchFamily="18" charset="0"/>
          </a:endParaRPr>
        </a:p>
      </dsp:txBody>
      <dsp:txXfrm>
        <a:off x="0" y="2495421"/>
        <a:ext cx="10772790" cy="544606"/>
      </dsp:txXfrm>
    </dsp:sp>
    <dsp:sp modelId="{729EAE72-53FE-43EE-ACCC-0CFE92DDA901}">
      <dsp:nvSpPr>
        <dsp:cNvPr id="0" name=""/>
        <dsp:cNvSpPr/>
      </dsp:nvSpPr>
      <dsp:spPr>
        <a:xfrm>
          <a:off x="0" y="3040028"/>
          <a:ext cx="10772790"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1E4B86-99A7-4A51-93E3-B0A155F77460}">
      <dsp:nvSpPr>
        <dsp:cNvPr id="0" name=""/>
        <dsp:cNvSpPr/>
      </dsp:nvSpPr>
      <dsp:spPr>
        <a:xfrm>
          <a:off x="0" y="3040028"/>
          <a:ext cx="10772790" cy="544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 </a:t>
          </a:r>
          <a:r>
            <a:rPr lang="en-US" sz="2000" b="1" kern="1200" dirty="0">
              <a:latin typeface="Times New Roman" panose="02020603050405020304" pitchFamily="18" charset="0"/>
              <a:cs typeface="Times New Roman" panose="02020603050405020304" pitchFamily="18" charset="0"/>
            </a:rPr>
            <a:t>Data Preparation : Cleaning</a:t>
          </a:r>
          <a:endParaRPr lang="en-US" sz="2000" kern="1200" dirty="0">
            <a:latin typeface="Times New Roman" panose="02020603050405020304" pitchFamily="18" charset="0"/>
            <a:cs typeface="Times New Roman" panose="02020603050405020304" pitchFamily="18" charset="0"/>
          </a:endParaRPr>
        </a:p>
      </dsp:txBody>
      <dsp:txXfrm>
        <a:off x="0" y="3040028"/>
        <a:ext cx="10772790" cy="544606"/>
      </dsp:txXfrm>
    </dsp:sp>
    <dsp:sp modelId="{368C5CE4-740B-4F38-B30C-F7A5A9AF4151}">
      <dsp:nvSpPr>
        <dsp:cNvPr id="0" name=""/>
        <dsp:cNvSpPr/>
      </dsp:nvSpPr>
      <dsp:spPr>
        <a:xfrm>
          <a:off x="0" y="3584634"/>
          <a:ext cx="10772790"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7633BD-C73C-4F52-9BA0-DBB6DE6CB7B7}">
      <dsp:nvSpPr>
        <dsp:cNvPr id="0" name=""/>
        <dsp:cNvSpPr/>
      </dsp:nvSpPr>
      <dsp:spPr>
        <a:xfrm>
          <a:off x="0" y="3584634"/>
          <a:ext cx="10772790" cy="544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 </a:t>
          </a:r>
          <a:r>
            <a:rPr lang="en-US" sz="2000" b="1" kern="1200" dirty="0">
              <a:latin typeface="Times New Roman" panose="02020603050405020304" pitchFamily="18" charset="0"/>
              <a:cs typeface="Times New Roman" panose="02020603050405020304" pitchFamily="18" charset="0"/>
            </a:rPr>
            <a:t>Exploratory Data Analysis</a:t>
          </a:r>
          <a:endParaRPr lang="en-US" sz="2000" kern="1200" dirty="0">
            <a:latin typeface="Times New Roman" panose="02020603050405020304" pitchFamily="18" charset="0"/>
            <a:cs typeface="Times New Roman" panose="02020603050405020304" pitchFamily="18" charset="0"/>
          </a:endParaRPr>
        </a:p>
      </dsp:txBody>
      <dsp:txXfrm>
        <a:off x="0" y="3584634"/>
        <a:ext cx="10772790" cy="544606"/>
      </dsp:txXfrm>
    </dsp:sp>
    <dsp:sp modelId="{25FD035D-D38D-4AD6-8B26-06E18B42FE77}">
      <dsp:nvSpPr>
        <dsp:cNvPr id="0" name=""/>
        <dsp:cNvSpPr/>
      </dsp:nvSpPr>
      <dsp:spPr>
        <a:xfrm>
          <a:off x="0" y="4129241"/>
          <a:ext cx="10772790"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640BA3-FC5E-4A0C-B668-600AFE0B8503}">
      <dsp:nvSpPr>
        <dsp:cNvPr id="0" name=""/>
        <dsp:cNvSpPr/>
      </dsp:nvSpPr>
      <dsp:spPr>
        <a:xfrm>
          <a:off x="0" y="4129241"/>
          <a:ext cx="10772790" cy="544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 </a:t>
          </a:r>
          <a:r>
            <a:rPr lang="en-US" sz="2000" b="1" kern="1200" dirty="0">
              <a:latin typeface="Times New Roman" panose="02020603050405020304" pitchFamily="18" charset="0"/>
              <a:cs typeface="Times New Roman" panose="02020603050405020304" pitchFamily="18" charset="0"/>
            </a:rPr>
            <a:t>Findings: Dashboard Visualization</a:t>
          </a:r>
          <a:endParaRPr lang="en-US" sz="2000" kern="1200" dirty="0">
            <a:latin typeface="Times New Roman" panose="02020603050405020304" pitchFamily="18" charset="0"/>
            <a:cs typeface="Times New Roman" panose="02020603050405020304" pitchFamily="18" charset="0"/>
          </a:endParaRPr>
        </a:p>
      </dsp:txBody>
      <dsp:txXfrm>
        <a:off x="0" y="4129241"/>
        <a:ext cx="10772790" cy="544606"/>
      </dsp:txXfrm>
    </dsp:sp>
    <dsp:sp modelId="{75E0C184-7A1C-4ADD-A44C-B98F875CF41A}">
      <dsp:nvSpPr>
        <dsp:cNvPr id="0" name=""/>
        <dsp:cNvSpPr/>
      </dsp:nvSpPr>
      <dsp:spPr>
        <a:xfrm>
          <a:off x="0" y="4673847"/>
          <a:ext cx="10772790"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4FE52D-1B70-40C4-ABB3-1C41160E0EFA}">
      <dsp:nvSpPr>
        <dsp:cNvPr id="0" name=""/>
        <dsp:cNvSpPr/>
      </dsp:nvSpPr>
      <dsp:spPr>
        <a:xfrm>
          <a:off x="0" y="4673847"/>
          <a:ext cx="10772790" cy="544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 </a:t>
          </a:r>
          <a:r>
            <a:rPr lang="en-US" sz="2000" b="1" kern="1200" dirty="0">
              <a:latin typeface="Times New Roman" panose="02020603050405020304" pitchFamily="18" charset="0"/>
              <a:cs typeface="Times New Roman" panose="02020603050405020304" pitchFamily="18" charset="0"/>
            </a:rPr>
            <a:t>Future Research</a:t>
          </a:r>
          <a:endParaRPr lang="en-US" sz="2000" kern="1200" dirty="0">
            <a:latin typeface="Times New Roman" panose="02020603050405020304" pitchFamily="18" charset="0"/>
            <a:cs typeface="Times New Roman" panose="02020603050405020304" pitchFamily="18" charset="0"/>
          </a:endParaRPr>
        </a:p>
      </dsp:txBody>
      <dsp:txXfrm>
        <a:off x="0" y="4673847"/>
        <a:ext cx="10772790" cy="544606"/>
      </dsp:txXfrm>
    </dsp:sp>
    <dsp:sp modelId="{E5AF555C-9B67-4D82-B64C-959BBFA44500}">
      <dsp:nvSpPr>
        <dsp:cNvPr id="0" name=""/>
        <dsp:cNvSpPr/>
      </dsp:nvSpPr>
      <dsp:spPr>
        <a:xfrm>
          <a:off x="0" y="5218454"/>
          <a:ext cx="10772790"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F0B435-1322-4CC1-808F-2F096B12B4A2}">
      <dsp:nvSpPr>
        <dsp:cNvPr id="0" name=""/>
        <dsp:cNvSpPr/>
      </dsp:nvSpPr>
      <dsp:spPr>
        <a:xfrm>
          <a:off x="0" y="5218454"/>
          <a:ext cx="10772790" cy="544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 </a:t>
          </a:r>
          <a:r>
            <a:rPr lang="en-US" sz="2000" b="1" kern="1200" dirty="0">
              <a:latin typeface="Times New Roman" panose="02020603050405020304" pitchFamily="18" charset="0"/>
              <a:cs typeface="Times New Roman" panose="02020603050405020304" pitchFamily="18" charset="0"/>
            </a:rPr>
            <a:t>Conclusion</a:t>
          </a:r>
          <a:endParaRPr lang="en-US" sz="2000" kern="1200" dirty="0">
            <a:latin typeface="Times New Roman" panose="02020603050405020304" pitchFamily="18" charset="0"/>
            <a:cs typeface="Times New Roman" panose="02020603050405020304" pitchFamily="18" charset="0"/>
          </a:endParaRPr>
        </a:p>
      </dsp:txBody>
      <dsp:txXfrm>
        <a:off x="0" y="5218454"/>
        <a:ext cx="10772790" cy="544606"/>
      </dsp:txXfrm>
    </dsp:sp>
    <dsp:sp modelId="{DE93A196-5EAD-41FF-AB5A-792175AFBD0B}">
      <dsp:nvSpPr>
        <dsp:cNvPr id="0" name=""/>
        <dsp:cNvSpPr/>
      </dsp:nvSpPr>
      <dsp:spPr>
        <a:xfrm>
          <a:off x="0" y="5763061"/>
          <a:ext cx="10772790"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0D7BE6-5F00-4157-91AA-C4B402CD4CEB}">
      <dsp:nvSpPr>
        <dsp:cNvPr id="0" name=""/>
        <dsp:cNvSpPr/>
      </dsp:nvSpPr>
      <dsp:spPr>
        <a:xfrm>
          <a:off x="0" y="5763061"/>
          <a:ext cx="10772790" cy="544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 </a:t>
          </a:r>
          <a:r>
            <a:rPr lang="en-US" sz="2000" b="1" kern="1200" dirty="0">
              <a:latin typeface="Times New Roman" panose="02020603050405020304" pitchFamily="18" charset="0"/>
              <a:cs typeface="Times New Roman" panose="02020603050405020304" pitchFamily="18" charset="0"/>
            </a:rPr>
            <a:t>Q/A</a:t>
          </a:r>
          <a:endParaRPr lang="en-US" sz="2000" kern="1200" dirty="0">
            <a:latin typeface="Times New Roman" panose="02020603050405020304" pitchFamily="18" charset="0"/>
            <a:cs typeface="Times New Roman" panose="02020603050405020304" pitchFamily="18" charset="0"/>
          </a:endParaRPr>
        </a:p>
      </dsp:txBody>
      <dsp:txXfrm>
        <a:off x="0" y="5763061"/>
        <a:ext cx="10772790" cy="5446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4835A1-9F4D-4D82-A407-4C0C52D3C61E}">
      <dsp:nvSpPr>
        <dsp:cNvPr id="0" name=""/>
        <dsp:cNvSpPr/>
      </dsp:nvSpPr>
      <dsp:spPr>
        <a:xfrm>
          <a:off x="0" y="2076"/>
          <a:ext cx="9567950" cy="105265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6539DA-48B6-4074-9F49-284CFAE523ED}">
      <dsp:nvSpPr>
        <dsp:cNvPr id="0" name=""/>
        <dsp:cNvSpPr/>
      </dsp:nvSpPr>
      <dsp:spPr>
        <a:xfrm>
          <a:off x="318427" y="238924"/>
          <a:ext cx="578959" cy="5789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D8ACF3-F36F-46B7-8C55-F17F27B57C12}">
      <dsp:nvSpPr>
        <dsp:cNvPr id="0" name=""/>
        <dsp:cNvSpPr/>
      </dsp:nvSpPr>
      <dsp:spPr>
        <a:xfrm>
          <a:off x="1215815" y="2076"/>
          <a:ext cx="8352134" cy="1052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406" tIns="111406" rIns="111406" bIns="111406"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Times New Roman" panose="02020603050405020304" pitchFamily="18" charset="0"/>
              <a:cs typeface="Times New Roman" panose="02020603050405020304" pitchFamily="18" charset="0"/>
            </a:rPr>
            <a:t>LACP is facing a problem with an inefficient portfolio review process that is not optimized, resulting in improper matches between attendees and their preferred reviewers.</a:t>
          </a:r>
        </a:p>
      </dsp:txBody>
      <dsp:txXfrm>
        <a:off x="1215815" y="2076"/>
        <a:ext cx="8352134" cy="1052654"/>
      </dsp:txXfrm>
    </dsp:sp>
    <dsp:sp modelId="{7477717D-8523-4999-8C03-F03096A89078}">
      <dsp:nvSpPr>
        <dsp:cNvPr id="0" name=""/>
        <dsp:cNvSpPr/>
      </dsp:nvSpPr>
      <dsp:spPr>
        <a:xfrm>
          <a:off x="0" y="1317894"/>
          <a:ext cx="9567950" cy="105265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44CE6A-FE0A-4373-8CC2-A778BD584B6C}">
      <dsp:nvSpPr>
        <dsp:cNvPr id="0" name=""/>
        <dsp:cNvSpPr/>
      </dsp:nvSpPr>
      <dsp:spPr>
        <a:xfrm>
          <a:off x="318427" y="1554741"/>
          <a:ext cx="578959" cy="5789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31F9BD1-4A4F-40F8-BF85-420948050967}">
      <dsp:nvSpPr>
        <dsp:cNvPr id="0" name=""/>
        <dsp:cNvSpPr/>
      </dsp:nvSpPr>
      <dsp:spPr>
        <a:xfrm>
          <a:off x="1215815" y="1317894"/>
          <a:ext cx="8352134" cy="1052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406" tIns="111406" rIns="111406" bIns="111406"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Times New Roman" panose="02020603050405020304" pitchFamily="18" charset="0"/>
              <a:cs typeface="Times New Roman" panose="02020603050405020304" pitchFamily="18" charset="0"/>
            </a:rPr>
            <a:t>The current scheduling system is manual, which is time-consuming and prone to human errors.</a:t>
          </a:r>
        </a:p>
      </dsp:txBody>
      <dsp:txXfrm>
        <a:off x="1215815" y="1317894"/>
        <a:ext cx="8352134" cy="1052654"/>
      </dsp:txXfrm>
    </dsp:sp>
    <dsp:sp modelId="{DC088A57-D28C-49C9-8153-7F148BA394F8}">
      <dsp:nvSpPr>
        <dsp:cNvPr id="0" name=""/>
        <dsp:cNvSpPr/>
      </dsp:nvSpPr>
      <dsp:spPr>
        <a:xfrm>
          <a:off x="0" y="2633712"/>
          <a:ext cx="9567950" cy="105265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E7E11E-3CFC-4D2D-B04F-071875EE0BE1}">
      <dsp:nvSpPr>
        <dsp:cNvPr id="0" name=""/>
        <dsp:cNvSpPr/>
      </dsp:nvSpPr>
      <dsp:spPr>
        <a:xfrm>
          <a:off x="318427" y="2870559"/>
          <a:ext cx="578959" cy="5789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FCE00E3-DC90-404B-9EC4-B3DCA78005EC}">
      <dsp:nvSpPr>
        <dsp:cNvPr id="0" name=""/>
        <dsp:cNvSpPr/>
      </dsp:nvSpPr>
      <dsp:spPr>
        <a:xfrm>
          <a:off x="1215815" y="2633712"/>
          <a:ext cx="8352134" cy="1052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406" tIns="111406" rIns="111406" bIns="111406"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Times New Roman" panose="02020603050405020304" pitchFamily="18" charset="0"/>
              <a:cs typeface="Times New Roman" panose="02020603050405020304" pitchFamily="18" charset="0"/>
            </a:rPr>
            <a:t>Attendees and reviewers are dissatisfied with their experiences when they are not matched with their preferred choices.</a:t>
          </a:r>
        </a:p>
      </dsp:txBody>
      <dsp:txXfrm>
        <a:off x="1215815" y="2633712"/>
        <a:ext cx="8352134" cy="1052654"/>
      </dsp:txXfrm>
    </dsp:sp>
    <dsp:sp modelId="{E48AE0CF-41A1-4D96-B545-8125F6CCCE0A}">
      <dsp:nvSpPr>
        <dsp:cNvPr id="0" name=""/>
        <dsp:cNvSpPr/>
      </dsp:nvSpPr>
      <dsp:spPr>
        <a:xfrm>
          <a:off x="0" y="3949529"/>
          <a:ext cx="9567950" cy="105265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4C90F-CFBD-49C5-8B2E-13224A863F1A}">
      <dsp:nvSpPr>
        <dsp:cNvPr id="0" name=""/>
        <dsp:cNvSpPr/>
      </dsp:nvSpPr>
      <dsp:spPr>
        <a:xfrm>
          <a:off x="318427" y="4186377"/>
          <a:ext cx="578959" cy="5789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2D010E-F828-400F-8B37-73F74D289DFC}">
      <dsp:nvSpPr>
        <dsp:cNvPr id="0" name=""/>
        <dsp:cNvSpPr/>
      </dsp:nvSpPr>
      <dsp:spPr>
        <a:xfrm>
          <a:off x="1215815" y="3949529"/>
          <a:ext cx="8352134" cy="1052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406" tIns="111406" rIns="111406" bIns="111406"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Times New Roman" panose="02020603050405020304" pitchFamily="18" charset="0"/>
              <a:cs typeface="Times New Roman" panose="02020603050405020304" pitchFamily="18" charset="0"/>
            </a:rPr>
            <a:t>There is a lack of automation or a program to efficiently pair participants with their preferred reviewers and generate ideal schedules.</a:t>
          </a:r>
        </a:p>
      </dsp:txBody>
      <dsp:txXfrm>
        <a:off x="1215815" y="3949529"/>
        <a:ext cx="8352134" cy="105265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E0C5B-5221-4BF3-A062-1657E8E08D07}" type="datetimeFigureOut">
              <a:rPr lang="en-US" smtClean="0"/>
              <a:t>6/24/23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11088D-6339-4D83-A144-E8FA1A41D367}" type="slidenum">
              <a:rPr lang="en-US" smtClean="0"/>
              <a:t>‹#›</a:t>
            </a:fld>
            <a:endParaRPr lang="en-US"/>
          </a:p>
        </p:txBody>
      </p:sp>
    </p:spTree>
    <p:extLst>
      <p:ext uri="{BB962C8B-B14F-4D97-AF65-F5344CB8AC3E}">
        <p14:creationId xmlns:p14="http://schemas.microsoft.com/office/powerpoint/2010/main" val="2268055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dirty="0"/>
              <a:t>Click to edit Master title style</a:t>
            </a:r>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1916AC23-D34F-4768-8B28-8084D88E9EF5}" type="datetime1">
              <a:rPr lang="en-US" smtClean="0"/>
              <a:t>6/24/23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776883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F72C5B1-3985-461E-A776-23B018CC64A7}" type="datetime1">
              <a:rPr lang="en-US" smtClean="0"/>
              <a:t>6/24/23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28899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dirty="0"/>
              <a:t>Click to edit Master title style</a:t>
            </a:r>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A0BDA33-4CCA-4356-9F66-4D897E8C3993}" type="datetime1">
              <a:rPr lang="en-US" smtClean="0"/>
              <a:t>6/24/23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66760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370446E-8C0E-47F6-8188-2B82CCCFC123}" type="datetime1">
              <a:rPr lang="en-US" smtClean="0"/>
              <a:t>6/24/23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375213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dirty="0"/>
              <a:t>Click to edit Master title style</a:t>
            </a:r>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FCD1FAB5-3A97-45B1-B799-FA708BB17689}" type="datetime1">
              <a:rPr lang="en-US" smtClean="0"/>
              <a:t>6/24/23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58668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dirty="0"/>
              <a:t>Click to edit Master title style</a:t>
            </a:r>
          </a:p>
        </p:txBody>
      </p:sp>
      <p:sp>
        <p:nvSpPr>
          <p:cNvPr id="3" name="Content Placeholder 2"/>
          <p:cNvSpPr>
            <a:spLocks noGrp="1"/>
          </p:cNvSpPr>
          <p:nvPr>
            <p:ph sz="half" idx="1"/>
          </p:nvPr>
        </p:nvSpPr>
        <p:spPr>
          <a:xfrm>
            <a:off x="2605374" y="2052116"/>
            <a:ext cx="3891960" cy="399782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66636" y="2052114"/>
            <a:ext cx="3894222" cy="399782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D721B76-73E6-45E6-B75D-957596CD62DD}" type="datetime1">
              <a:rPr lang="en-US" smtClean="0"/>
              <a:t>6/24/23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147049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dirty="0"/>
              <a:t>Click to edit Master title style</a:t>
            </a:r>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0B97EBB-ADF6-4E5D-A9D1-676681396482}" type="datetime1">
              <a:rPr lang="en-US" smtClean="0"/>
              <a:t>6/24/23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91369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2C6CB900-E3AD-420A-8FCA-C973A766BE85}" type="datetime1">
              <a:rPr lang="en-US" smtClean="0"/>
              <a:t>6/24/23</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70975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EEC78F3-06B2-4EBB-BBF2-8CCEC34F08C1}" type="datetime1">
              <a:rPr lang="en-US" smtClean="0"/>
              <a:t>6/24/23</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38981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dirty="0"/>
              <a:t>Click to edit Master title style</a:t>
            </a:r>
          </a:p>
        </p:txBody>
      </p:sp>
      <p:sp>
        <p:nvSpPr>
          <p:cNvPr id="3" name="Content Placeholder 2"/>
          <p:cNvSpPr>
            <a:spLocks noGrp="1"/>
          </p:cNvSpPr>
          <p:nvPr>
            <p:ph idx="1"/>
          </p:nvPr>
        </p:nvSpPr>
        <p:spPr>
          <a:xfrm>
            <a:off x="5120154" y="805818"/>
            <a:ext cx="5446278" cy="5244126"/>
          </a:xfrm>
        </p:spPr>
        <p:txBody>
          <a:bodyPr anchor="ct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C0DE78E7-D27B-4CD8-B9AF-CA83EA82E13A}" type="datetime1">
              <a:rPr lang="en-US" smtClean="0"/>
              <a:t>6/24/23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626477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dirty="0"/>
              <a:t>Click to edit Master title style</a:t>
            </a:r>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E3B34322-6E05-4E1E-B50D-D3F8E70AF8F7}" type="datetime1">
              <a:rPr lang="en-US" smtClean="0"/>
              <a:t>6/24/23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06046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0ECE68FC-EA23-4542-B914-ED9E51DAA06B}" type="datetime1">
              <a:rPr lang="en-US" smtClean="0"/>
              <a:t>6/24/23</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56282953"/>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jpeg"/><Relationship Id="rId1" Type="http://schemas.openxmlformats.org/officeDocument/2006/relationships/slideLayout" Target="../slideLayouts/slideLayout2.xml"/><Relationship Id="rId5" Type="http://schemas.openxmlformats.org/officeDocument/2006/relationships/hyperlink" Target="https://www.thoughtspot.com/data-trends/data-visualization" TargetMode="External"/><Relationship Id="rId4" Type="http://schemas.openxmlformats.org/officeDocument/2006/relationships/hyperlink" Target="https://www.geeksforgeeks.org/timing-constraints-in-real-time-syste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FFC47CF2-FBD4-4E6C-9F49-FCADEAE85D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62" name="Picture 61">
            <a:extLst>
              <a:ext uri="{FF2B5EF4-FFF2-40B4-BE49-F238E27FC236}">
                <a16:creationId xmlns:a16="http://schemas.microsoft.com/office/drawing/2014/main" id="{9B1A4203-73FB-45EA-BC01-DEA3604EAF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4" name="Rectangle 63">
            <a:extLst>
              <a:ext uri="{FF2B5EF4-FFF2-40B4-BE49-F238E27FC236}">
                <a16:creationId xmlns:a16="http://schemas.microsoft.com/office/drawing/2014/main" id="{1617CAA0-4D5A-4948-AC0D-087D6B476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0BEBD5C-A3BD-4B2D-963F-054E9BB54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DC510C9-8CC5-479A-B4B0-2A7343E45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5891209"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ECF8583-702D-4B1A-9E69-5A4F580C3D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8742"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3" descr="Black and white skyscrapers">
            <a:extLst>
              <a:ext uri="{FF2B5EF4-FFF2-40B4-BE49-F238E27FC236}">
                <a16:creationId xmlns:a16="http://schemas.microsoft.com/office/drawing/2014/main" id="{068EB979-A879-BD18-B766-8F4900DD0D0F}"/>
              </a:ext>
            </a:extLst>
          </p:cNvPr>
          <p:cNvPicPr>
            <a:picLocks noChangeAspect="1"/>
          </p:cNvPicPr>
          <p:nvPr/>
        </p:nvPicPr>
        <p:blipFill rotWithShape="1">
          <a:blip r:embed="rId5"/>
          <a:srcRect r="6049" b="-2"/>
          <a:stretch/>
        </p:blipFill>
        <p:spPr>
          <a:xfrm>
            <a:off x="5354652" y="0"/>
            <a:ext cx="6835215" cy="6858000"/>
          </a:xfrm>
          <a:custGeom>
            <a:avLst/>
            <a:gdLst/>
            <a:ahLst/>
            <a:cxnLst/>
            <a:rect l="l" t="t" r="r" b="b"/>
            <a:pathLst>
              <a:path w="8607807" h="6858000">
                <a:moveTo>
                  <a:pt x="8607807" y="0"/>
                </a:moveTo>
                <a:lnTo>
                  <a:pt x="8607807" y="6858000"/>
                </a:lnTo>
                <a:lnTo>
                  <a:pt x="2049693" y="6858000"/>
                </a:lnTo>
                <a:lnTo>
                  <a:pt x="1546051" y="6858000"/>
                </a:lnTo>
                <a:lnTo>
                  <a:pt x="1535751" y="6815348"/>
                </a:lnTo>
                <a:cubicBezTo>
                  <a:pt x="1530460" y="6761684"/>
                  <a:pt x="1515370" y="6604898"/>
                  <a:pt x="1514301" y="6536022"/>
                </a:cubicBezTo>
                <a:cubicBezTo>
                  <a:pt x="1518045" y="6478504"/>
                  <a:pt x="1528503" y="6437797"/>
                  <a:pt x="1529339" y="6402088"/>
                </a:cubicBezTo>
                <a:cubicBezTo>
                  <a:pt x="1525062" y="6346650"/>
                  <a:pt x="1502062" y="6294623"/>
                  <a:pt x="1493941" y="6256398"/>
                </a:cubicBezTo>
                <a:cubicBezTo>
                  <a:pt x="1502669" y="6241770"/>
                  <a:pt x="1469920" y="6187857"/>
                  <a:pt x="1480613" y="6172741"/>
                </a:cubicBezTo>
                <a:cubicBezTo>
                  <a:pt x="1481020" y="6152279"/>
                  <a:pt x="1458164" y="6048753"/>
                  <a:pt x="1443364" y="6006407"/>
                </a:cubicBezTo>
                <a:cubicBezTo>
                  <a:pt x="1426694" y="5958900"/>
                  <a:pt x="1390307" y="5908317"/>
                  <a:pt x="1380584" y="5887691"/>
                </a:cubicBezTo>
                <a:cubicBezTo>
                  <a:pt x="1370860" y="5867065"/>
                  <a:pt x="1392244" y="5909118"/>
                  <a:pt x="1385023" y="5882650"/>
                </a:cubicBezTo>
                <a:cubicBezTo>
                  <a:pt x="1377800" y="5856181"/>
                  <a:pt x="1345702" y="5759038"/>
                  <a:pt x="1337254" y="5728879"/>
                </a:cubicBezTo>
                <a:cubicBezTo>
                  <a:pt x="1353956" y="5727462"/>
                  <a:pt x="1323673" y="5710676"/>
                  <a:pt x="1334321" y="5701696"/>
                </a:cubicBezTo>
                <a:cubicBezTo>
                  <a:pt x="1343675" y="5695367"/>
                  <a:pt x="1336672" y="5688797"/>
                  <a:pt x="1335877" y="5681564"/>
                </a:cubicBezTo>
                <a:cubicBezTo>
                  <a:pt x="1343201" y="5672524"/>
                  <a:pt x="1329617" y="5640839"/>
                  <a:pt x="1319978" y="5632219"/>
                </a:cubicBezTo>
                <a:cubicBezTo>
                  <a:pt x="1286551" y="5611011"/>
                  <a:pt x="1310947" y="5568721"/>
                  <a:pt x="1285321" y="5551224"/>
                </a:cubicBezTo>
                <a:cubicBezTo>
                  <a:pt x="1281540" y="5545203"/>
                  <a:pt x="1279983" y="5539432"/>
                  <a:pt x="1279815" y="5533855"/>
                </a:cubicBezTo>
                <a:lnTo>
                  <a:pt x="1282507" y="5518422"/>
                </a:lnTo>
                <a:lnTo>
                  <a:pt x="1289604" y="5514404"/>
                </a:lnTo>
                <a:lnTo>
                  <a:pt x="1287766" y="5504772"/>
                </a:lnTo>
                <a:lnTo>
                  <a:pt x="1288829" y="5502102"/>
                </a:lnTo>
                <a:cubicBezTo>
                  <a:pt x="1290896" y="5497007"/>
                  <a:pt x="1292688" y="5491968"/>
                  <a:pt x="1293373" y="5486914"/>
                </a:cubicBezTo>
                <a:cubicBezTo>
                  <a:pt x="1288690" y="5472938"/>
                  <a:pt x="1272696" y="5448436"/>
                  <a:pt x="1260736" y="5418245"/>
                </a:cubicBezTo>
                <a:cubicBezTo>
                  <a:pt x="1238579" y="5385699"/>
                  <a:pt x="1238884" y="5340972"/>
                  <a:pt x="1221610" y="5305770"/>
                </a:cubicBezTo>
                <a:lnTo>
                  <a:pt x="1216099" y="5298785"/>
                </a:lnTo>
                <a:lnTo>
                  <a:pt x="1217278" y="5268992"/>
                </a:lnTo>
                <a:cubicBezTo>
                  <a:pt x="1221588" y="5263843"/>
                  <a:pt x="1222716" y="5256480"/>
                  <a:pt x="1218469" y="5250149"/>
                </a:cubicBezTo>
                <a:lnTo>
                  <a:pt x="1206220" y="5142322"/>
                </a:lnTo>
                <a:cubicBezTo>
                  <a:pt x="1205294" y="5106716"/>
                  <a:pt x="1196908" y="5091595"/>
                  <a:pt x="1212921" y="5036513"/>
                </a:cubicBezTo>
                <a:cubicBezTo>
                  <a:pt x="1234138" y="4978012"/>
                  <a:pt x="1204801" y="4893378"/>
                  <a:pt x="1212183" y="4827738"/>
                </a:cubicBezTo>
                <a:cubicBezTo>
                  <a:pt x="1183151" y="4792886"/>
                  <a:pt x="1209228" y="4811487"/>
                  <a:pt x="1202048" y="4774693"/>
                </a:cubicBezTo>
                <a:cubicBezTo>
                  <a:pt x="1202483" y="4751423"/>
                  <a:pt x="1202919" y="4728152"/>
                  <a:pt x="1203354" y="4704882"/>
                </a:cubicBezTo>
                <a:lnTo>
                  <a:pt x="1201502" y="4691500"/>
                </a:lnTo>
                <a:lnTo>
                  <a:pt x="1194919" y="4687895"/>
                </a:lnTo>
                <a:lnTo>
                  <a:pt x="1187792" y="4667873"/>
                </a:lnTo>
                <a:cubicBezTo>
                  <a:pt x="1186060" y="4660351"/>
                  <a:pt x="1185291" y="4652220"/>
                  <a:pt x="1186080" y="4643189"/>
                </a:cubicBezTo>
                <a:cubicBezTo>
                  <a:pt x="1199189" y="4613276"/>
                  <a:pt x="1167081" y="4562691"/>
                  <a:pt x="1184722" y="4525834"/>
                </a:cubicBezTo>
                <a:cubicBezTo>
                  <a:pt x="1182407" y="4490142"/>
                  <a:pt x="1175424" y="4451369"/>
                  <a:pt x="1172188" y="4429037"/>
                </a:cubicBezTo>
                <a:cubicBezTo>
                  <a:pt x="1161331" y="4419671"/>
                  <a:pt x="1178123" y="4389539"/>
                  <a:pt x="1165306" y="4391841"/>
                </a:cubicBezTo>
                <a:cubicBezTo>
                  <a:pt x="1171061" y="4381101"/>
                  <a:pt x="1173552" y="4338138"/>
                  <a:pt x="1168602" y="4327040"/>
                </a:cubicBezTo>
                <a:lnTo>
                  <a:pt x="1178384" y="4271714"/>
                </a:lnTo>
                <a:lnTo>
                  <a:pt x="1177294" y="4266170"/>
                </a:lnTo>
                <a:cubicBezTo>
                  <a:pt x="1177138" y="4260404"/>
                  <a:pt x="1177520" y="4242660"/>
                  <a:pt x="1177448" y="4237120"/>
                </a:cubicBezTo>
                <a:cubicBezTo>
                  <a:pt x="1177252" y="4235726"/>
                  <a:pt x="1177058" y="4234331"/>
                  <a:pt x="1176863" y="4232937"/>
                </a:cubicBezTo>
                <a:lnTo>
                  <a:pt x="1162386" y="4198811"/>
                </a:lnTo>
                <a:cubicBezTo>
                  <a:pt x="1162950" y="4194190"/>
                  <a:pt x="1174655" y="4191224"/>
                  <a:pt x="1174343" y="4184054"/>
                </a:cubicBezTo>
                <a:lnTo>
                  <a:pt x="1160516" y="4155792"/>
                </a:lnTo>
                <a:lnTo>
                  <a:pt x="1161365" y="4150364"/>
                </a:lnTo>
                <a:lnTo>
                  <a:pt x="1144878" y="4068165"/>
                </a:lnTo>
                <a:lnTo>
                  <a:pt x="1123687" y="3997737"/>
                </a:lnTo>
                <a:lnTo>
                  <a:pt x="1096720" y="3746801"/>
                </a:lnTo>
                <a:cubicBezTo>
                  <a:pt x="1083618" y="3632695"/>
                  <a:pt x="1064313" y="3629437"/>
                  <a:pt x="1047682" y="3510652"/>
                </a:cubicBezTo>
                <a:cubicBezTo>
                  <a:pt x="1048550" y="3470281"/>
                  <a:pt x="1049418" y="3429910"/>
                  <a:pt x="1050285" y="3389539"/>
                </a:cubicBezTo>
                <a:lnTo>
                  <a:pt x="1030166" y="3314219"/>
                </a:lnTo>
                <a:lnTo>
                  <a:pt x="1034128" y="3253967"/>
                </a:lnTo>
                <a:lnTo>
                  <a:pt x="1007751" y="3192563"/>
                </a:lnTo>
                <a:cubicBezTo>
                  <a:pt x="1003323" y="3186732"/>
                  <a:pt x="1001150" y="3181063"/>
                  <a:pt x="1000384" y="3175520"/>
                </a:cubicBezTo>
                <a:cubicBezTo>
                  <a:pt x="1000734" y="3170366"/>
                  <a:pt x="1001085" y="3165212"/>
                  <a:pt x="1001435" y="3160058"/>
                </a:cubicBezTo>
                <a:lnTo>
                  <a:pt x="968918" y="3106456"/>
                </a:lnTo>
                <a:cubicBezTo>
                  <a:pt x="957125" y="3086347"/>
                  <a:pt x="955617" y="3059144"/>
                  <a:pt x="934483" y="3025607"/>
                </a:cubicBezTo>
                <a:cubicBezTo>
                  <a:pt x="914631" y="2991085"/>
                  <a:pt x="908933" y="2999692"/>
                  <a:pt x="879229" y="2942341"/>
                </a:cubicBezTo>
                <a:cubicBezTo>
                  <a:pt x="850845" y="2891400"/>
                  <a:pt x="820829" y="2801223"/>
                  <a:pt x="798666" y="2755714"/>
                </a:cubicBezTo>
                <a:cubicBezTo>
                  <a:pt x="773970" y="2709171"/>
                  <a:pt x="758278" y="2710053"/>
                  <a:pt x="746962" y="2689587"/>
                </a:cubicBezTo>
                <a:lnTo>
                  <a:pt x="712796" y="2609586"/>
                </a:lnTo>
                <a:lnTo>
                  <a:pt x="697701" y="2594856"/>
                </a:lnTo>
                <a:cubicBezTo>
                  <a:pt x="697743" y="2593626"/>
                  <a:pt x="697784" y="2592396"/>
                  <a:pt x="697823" y="2591165"/>
                </a:cubicBezTo>
                <a:lnTo>
                  <a:pt x="679645" y="2567493"/>
                </a:lnTo>
                <a:lnTo>
                  <a:pt x="680789" y="2566723"/>
                </a:lnTo>
                <a:cubicBezTo>
                  <a:pt x="682946" y="2564457"/>
                  <a:pt x="683757" y="2561765"/>
                  <a:pt x="681771" y="2558109"/>
                </a:cubicBezTo>
                <a:cubicBezTo>
                  <a:pt x="705290" y="2557210"/>
                  <a:pt x="688388" y="2553357"/>
                  <a:pt x="680456" y="2542663"/>
                </a:cubicBezTo>
                <a:cubicBezTo>
                  <a:pt x="679482" y="2529115"/>
                  <a:pt x="677183" y="2488664"/>
                  <a:pt x="675922" y="2476820"/>
                </a:cubicBezTo>
                <a:lnTo>
                  <a:pt x="672894" y="2471591"/>
                </a:lnTo>
                <a:lnTo>
                  <a:pt x="673143" y="2471379"/>
                </a:lnTo>
                <a:cubicBezTo>
                  <a:pt x="673152" y="2470017"/>
                  <a:pt x="672405" y="2468214"/>
                  <a:pt x="670567" y="2465654"/>
                </a:cubicBezTo>
                <a:lnTo>
                  <a:pt x="667369" y="2462052"/>
                </a:lnTo>
                <a:lnTo>
                  <a:pt x="661495" y="2451906"/>
                </a:lnTo>
                <a:cubicBezTo>
                  <a:pt x="661510" y="2450510"/>
                  <a:pt x="661525" y="2449113"/>
                  <a:pt x="661540" y="2447717"/>
                </a:cubicBezTo>
                <a:lnTo>
                  <a:pt x="664540" y="2445047"/>
                </a:lnTo>
                <a:lnTo>
                  <a:pt x="663581" y="2444265"/>
                </a:lnTo>
                <a:cubicBezTo>
                  <a:pt x="653014" y="2439598"/>
                  <a:pt x="642406" y="2441014"/>
                  <a:pt x="663129" y="2421760"/>
                </a:cubicBezTo>
                <a:cubicBezTo>
                  <a:pt x="643271" y="2409372"/>
                  <a:pt x="657229" y="2399993"/>
                  <a:pt x="650205" y="2375201"/>
                </a:cubicBezTo>
                <a:cubicBezTo>
                  <a:pt x="634911" y="2369643"/>
                  <a:pt x="634260" y="2360648"/>
                  <a:pt x="638008" y="2350147"/>
                </a:cubicBezTo>
                <a:cubicBezTo>
                  <a:pt x="621083" y="2329939"/>
                  <a:pt x="620949" y="2305558"/>
                  <a:pt x="609851" y="2279762"/>
                </a:cubicBezTo>
                <a:lnTo>
                  <a:pt x="585585" y="2151458"/>
                </a:lnTo>
                <a:lnTo>
                  <a:pt x="581391" y="2148616"/>
                </a:lnTo>
                <a:cubicBezTo>
                  <a:pt x="578821" y="2146496"/>
                  <a:pt x="577525" y="2144881"/>
                  <a:pt x="577083" y="2143541"/>
                </a:cubicBezTo>
                <a:lnTo>
                  <a:pt x="577251" y="2143279"/>
                </a:lnTo>
                <a:lnTo>
                  <a:pt x="546845" y="2081459"/>
                </a:lnTo>
                <a:cubicBezTo>
                  <a:pt x="538270" y="2069798"/>
                  <a:pt x="486356" y="1952009"/>
                  <a:pt x="470837" y="1927526"/>
                </a:cubicBezTo>
                <a:lnTo>
                  <a:pt x="428154" y="1653876"/>
                </a:lnTo>
                <a:lnTo>
                  <a:pt x="392797" y="1507176"/>
                </a:lnTo>
                <a:cubicBezTo>
                  <a:pt x="380165" y="1501458"/>
                  <a:pt x="369910" y="1448213"/>
                  <a:pt x="372847" y="1437646"/>
                </a:cubicBezTo>
                <a:cubicBezTo>
                  <a:pt x="369015" y="1430935"/>
                  <a:pt x="338503" y="1373479"/>
                  <a:pt x="344479" y="1364974"/>
                </a:cubicBezTo>
                <a:cubicBezTo>
                  <a:pt x="332264" y="1339484"/>
                  <a:pt x="321736" y="1307918"/>
                  <a:pt x="299558" y="1284709"/>
                </a:cubicBezTo>
                <a:cubicBezTo>
                  <a:pt x="277380" y="1261500"/>
                  <a:pt x="259203" y="1267387"/>
                  <a:pt x="243216" y="1246922"/>
                </a:cubicBezTo>
                <a:cubicBezTo>
                  <a:pt x="227230" y="1226457"/>
                  <a:pt x="218454" y="1164523"/>
                  <a:pt x="203639" y="1161920"/>
                </a:cubicBezTo>
                <a:cubicBezTo>
                  <a:pt x="192352" y="1142649"/>
                  <a:pt x="198158" y="1131546"/>
                  <a:pt x="169195" y="1085737"/>
                </a:cubicBezTo>
                <a:cubicBezTo>
                  <a:pt x="139228" y="1000958"/>
                  <a:pt x="140891" y="967704"/>
                  <a:pt x="98775" y="908263"/>
                </a:cubicBezTo>
                <a:cubicBezTo>
                  <a:pt x="45025" y="829417"/>
                  <a:pt x="34038" y="815844"/>
                  <a:pt x="43820" y="711217"/>
                </a:cubicBezTo>
                <a:cubicBezTo>
                  <a:pt x="34816" y="658186"/>
                  <a:pt x="43273" y="612368"/>
                  <a:pt x="44748" y="590072"/>
                </a:cubicBezTo>
                <a:lnTo>
                  <a:pt x="36767" y="545639"/>
                </a:lnTo>
                <a:cubicBezTo>
                  <a:pt x="36093" y="527311"/>
                  <a:pt x="35418" y="508983"/>
                  <a:pt x="34744" y="490655"/>
                </a:cubicBezTo>
                <a:cubicBezTo>
                  <a:pt x="34670" y="457530"/>
                  <a:pt x="29296" y="472114"/>
                  <a:pt x="29222" y="438989"/>
                </a:cubicBezTo>
                <a:cubicBezTo>
                  <a:pt x="29152" y="438889"/>
                  <a:pt x="2578" y="396379"/>
                  <a:pt x="2507" y="396276"/>
                </a:cubicBezTo>
                <a:cubicBezTo>
                  <a:pt x="-7796" y="384713"/>
                  <a:pt x="17492" y="336163"/>
                  <a:pt x="9810" y="316602"/>
                </a:cubicBezTo>
                <a:lnTo>
                  <a:pt x="25323" y="268307"/>
                </a:lnTo>
                <a:cubicBezTo>
                  <a:pt x="20582" y="240926"/>
                  <a:pt x="55391" y="238035"/>
                  <a:pt x="50278" y="194719"/>
                </a:cubicBezTo>
                <a:cubicBezTo>
                  <a:pt x="49891" y="157325"/>
                  <a:pt x="41873" y="124589"/>
                  <a:pt x="47653" y="93227"/>
                </a:cubicBezTo>
                <a:cubicBezTo>
                  <a:pt x="41389" y="80085"/>
                  <a:pt x="38874" y="67855"/>
                  <a:pt x="48323" y="56555"/>
                </a:cubicBezTo>
                <a:cubicBezTo>
                  <a:pt x="46028" y="30289"/>
                  <a:pt x="37896" y="18621"/>
                  <a:pt x="38423" y="5312"/>
                </a:cubicBezTo>
                <a:lnTo>
                  <a:pt x="39875" y="1"/>
                </a:lnTo>
                <a:close/>
              </a:path>
            </a:pathLst>
          </a:custGeom>
        </p:spPr>
      </p:pic>
      <p:sp>
        <p:nvSpPr>
          <p:cNvPr id="10" name="Title 1">
            <a:extLst>
              <a:ext uri="{FF2B5EF4-FFF2-40B4-BE49-F238E27FC236}">
                <a16:creationId xmlns:a16="http://schemas.microsoft.com/office/drawing/2014/main" id="{4964171E-39BF-7483-A274-30F94FCE5498}"/>
              </a:ext>
            </a:extLst>
          </p:cNvPr>
          <p:cNvSpPr txBox="1">
            <a:spLocks/>
          </p:cNvSpPr>
          <p:nvPr/>
        </p:nvSpPr>
        <p:spPr>
          <a:xfrm>
            <a:off x="1041845" y="128930"/>
            <a:ext cx="3753671" cy="1312966"/>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pPr algn="l"/>
            <a:r>
              <a:rPr lang="en-US" b="1" dirty="0">
                <a:latin typeface="Times New Roman" panose="02020603050405020304" pitchFamily="18" charset="0"/>
                <a:ea typeface="+mj-ea"/>
                <a:cs typeface="Times New Roman" panose="02020603050405020304" pitchFamily="18" charset="0"/>
              </a:rPr>
              <a:t>Los Angeles Center for Photography</a:t>
            </a:r>
          </a:p>
        </p:txBody>
      </p:sp>
      <p:sp>
        <p:nvSpPr>
          <p:cNvPr id="11" name="Subtitle 2">
            <a:extLst>
              <a:ext uri="{FF2B5EF4-FFF2-40B4-BE49-F238E27FC236}">
                <a16:creationId xmlns:a16="http://schemas.microsoft.com/office/drawing/2014/main" id="{CDAADFCA-ED11-176B-B57E-C9E600968AE7}"/>
              </a:ext>
            </a:extLst>
          </p:cNvPr>
          <p:cNvSpPr txBox="1">
            <a:spLocks/>
          </p:cNvSpPr>
          <p:nvPr/>
        </p:nvSpPr>
        <p:spPr>
          <a:xfrm>
            <a:off x="1051121" y="4176584"/>
            <a:ext cx="5781392" cy="2516826"/>
          </a:xfrm>
          <a:prstGeom prst="rect">
            <a:avLst/>
          </a:prstGeom>
        </p:spPr>
        <p:txBody>
          <a:bodyPr vert="horz" lIns="91440" tIns="45720" rIns="91440" bIns="45720" rtlCol="0" anchor="b">
            <a:normAutofit/>
          </a:bodyPr>
          <a:lstStyle>
            <a:lvl1pPr marL="0" indent="0" algn="r"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800" kern="1200">
                <a:solidFill>
                  <a:schemeClr val="tx1"/>
                </a:solidFill>
                <a:effectLst/>
                <a:latin typeface="+mn-lt"/>
                <a:ea typeface="+mn-ea"/>
                <a:cs typeface="+mn-cs"/>
              </a:defRPr>
            </a:lvl2pPr>
            <a:lvl3pPr marL="9144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9pPr>
          </a:lstStyle>
          <a:p>
            <a:pPr algn="l">
              <a:lnSpc>
                <a:spcPct val="90000"/>
              </a:lnSpc>
            </a:pPr>
            <a:r>
              <a:rPr lang="en-US" sz="1400" b="1" i="1" dirty="0">
                <a:latin typeface="Times New Roman" panose="02020603050405020304" pitchFamily="18" charset="0"/>
                <a:cs typeface="Times New Roman" panose="02020603050405020304" pitchFamily="18" charset="0"/>
              </a:rPr>
              <a:t>Northeastern University, Boston</a:t>
            </a:r>
          </a:p>
          <a:p>
            <a:pPr algn="l">
              <a:lnSpc>
                <a:spcPct val="90000"/>
              </a:lnSpc>
            </a:pPr>
            <a:r>
              <a:rPr lang="en-US" sz="1400" b="1" i="1" dirty="0">
                <a:latin typeface="Times New Roman" panose="02020603050405020304" pitchFamily="18" charset="0"/>
                <a:cs typeface="Times New Roman" panose="02020603050405020304" pitchFamily="18" charset="0"/>
              </a:rPr>
              <a:t>ALY 6080 Integrated Experiential Learning</a:t>
            </a:r>
            <a:endParaRPr lang="en-US" sz="1400" i="1" dirty="0">
              <a:latin typeface="Times New Roman" panose="02020603050405020304" pitchFamily="18" charset="0"/>
              <a:cs typeface="Times New Roman" panose="02020603050405020304" pitchFamily="18" charset="0"/>
            </a:endParaRPr>
          </a:p>
          <a:p>
            <a:pPr algn="l">
              <a:lnSpc>
                <a:spcPct val="90000"/>
              </a:lnSpc>
            </a:pPr>
            <a:r>
              <a:rPr lang="en-US" sz="1400" b="1" i="1" dirty="0">
                <a:latin typeface="Times New Roman" panose="02020603050405020304" pitchFamily="18" charset="0"/>
                <a:cs typeface="Times New Roman" panose="02020603050405020304" pitchFamily="18" charset="0"/>
              </a:rPr>
              <a:t>Professor: Valerie </a:t>
            </a:r>
            <a:r>
              <a:rPr lang="en-US" sz="1400" b="1" i="1" dirty="0" err="1">
                <a:latin typeface="Times New Roman" panose="02020603050405020304" pitchFamily="18" charset="0"/>
                <a:cs typeface="Times New Roman" panose="02020603050405020304" pitchFamily="18" charset="0"/>
              </a:rPr>
              <a:t>Atherley</a:t>
            </a:r>
            <a:endParaRPr lang="en-US" sz="1400" b="1" i="1" dirty="0">
              <a:latin typeface="Times New Roman" panose="02020603050405020304" pitchFamily="18" charset="0"/>
              <a:cs typeface="Times New Roman" panose="02020603050405020304" pitchFamily="18" charset="0"/>
            </a:endParaRPr>
          </a:p>
          <a:p>
            <a:pPr algn="l">
              <a:lnSpc>
                <a:spcPct val="90000"/>
              </a:lnSpc>
            </a:pPr>
            <a:r>
              <a:rPr lang="en-US" sz="1400" b="1" i="1" dirty="0">
                <a:latin typeface="Times New Roman" panose="02020603050405020304" pitchFamily="18" charset="0"/>
                <a:cs typeface="Times New Roman" panose="02020603050405020304" pitchFamily="18" charset="0"/>
              </a:rPr>
              <a:t>June 20th, 2023</a:t>
            </a:r>
          </a:p>
          <a:p>
            <a:pPr algn="l">
              <a:lnSpc>
                <a:spcPct val="90000"/>
              </a:lnSpc>
            </a:pPr>
            <a:r>
              <a:rPr lang="en-US" sz="1400" b="1" i="1" dirty="0">
                <a:latin typeface="Times New Roman" panose="02020603050405020304" pitchFamily="18" charset="0"/>
                <a:cs typeface="Times New Roman" panose="02020603050405020304" pitchFamily="18" charset="0"/>
              </a:rPr>
              <a:t>Group Members - Dhara </a:t>
            </a:r>
            <a:r>
              <a:rPr lang="en-US" sz="1400" b="1" i="1" dirty="0" err="1">
                <a:latin typeface="Times New Roman" panose="02020603050405020304" pitchFamily="18" charset="0"/>
                <a:cs typeface="Times New Roman" panose="02020603050405020304" pitchFamily="18" charset="0"/>
              </a:rPr>
              <a:t>Photowala</a:t>
            </a:r>
            <a:r>
              <a:rPr lang="en-US" sz="1400" b="1" i="1" dirty="0">
                <a:latin typeface="Times New Roman" panose="02020603050405020304" pitchFamily="18" charset="0"/>
                <a:cs typeface="Times New Roman" panose="02020603050405020304" pitchFamily="18" charset="0"/>
              </a:rPr>
              <a:t>, </a:t>
            </a:r>
            <a:r>
              <a:rPr lang="en-US" sz="1400" b="1" i="1" dirty="0" err="1">
                <a:latin typeface="Times New Roman" panose="02020603050405020304" pitchFamily="18" charset="0"/>
                <a:cs typeface="Times New Roman" panose="02020603050405020304" pitchFamily="18" charset="0"/>
              </a:rPr>
              <a:t>Sanover</a:t>
            </a:r>
            <a:r>
              <a:rPr lang="en-US" sz="1400" b="1" i="1" dirty="0">
                <a:latin typeface="Times New Roman" panose="02020603050405020304" pitchFamily="18" charset="0"/>
                <a:cs typeface="Times New Roman" panose="02020603050405020304" pitchFamily="18" charset="0"/>
              </a:rPr>
              <a:t> Tasneem</a:t>
            </a:r>
          </a:p>
          <a:p>
            <a:pPr algn="l">
              <a:lnSpc>
                <a:spcPct val="90000"/>
              </a:lnSpc>
            </a:pPr>
            <a:r>
              <a:rPr lang="en-US" sz="1400" b="1" i="1" dirty="0" err="1">
                <a:latin typeface="Times New Roman" panose="02020603050405020304" pitchFamily="18" charset="0"/>
                <a:cs typeface="Times New Roman" panose="02020603050405020304" pitchFamily="18" charset="0"/>
              </a:rPr>
              <a:t>Sameeksha</a:t>
            </a:r>
            <a:r>
              <a:rPr lang="en-US" sz="1400" b="1" i="1" dirty="0">
                <a:latin typeface="Times New Roman" panose="02020603050405020304" pitchFamily="18" charset="0"/>
                <a:cs typeface="Times New Roman" panose="02020603050405020304" pitchFamily="18" charset="0"/>
              </a:rPr>
              <a:t> Santosh, Simran Srivastava, Srishti Singh</a:t>
            </a:r>
          </a:p>
          <a:p>
            <a:pPr algn="l">
              <a:lnSpc>
                <a:spcPct val="90000"/>
              </a:lnSpc>
            </a:pPr>
            <a:endParaRPr lang="en-US" sz="500"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2" name="Picture 41">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4" name="Rectangle 43">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47">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2" name="TextBox 51">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54" name="Rectangle 53">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8" name="Picture 57">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0" name="Rectangle 59">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B1FB0C-E917-2DAE-CEE3-4780BCC16A55}"/>
              </a:ext>
            </a:extLst>
          </p:cNvPr>
          <p:cNvSpPr>
            <a:spLocks noGrp="1"/>
          </p:cNvSpPr>
          <p:nvPr>
            <p:ph type="title"/>
          </p:nvPr>
        </p:nvSpPr>
        <p:spPr>
          <a:xfrm>
            <a:off x="1232638" y="209079"/>
            <a:ext cx="9182292" cy="790997"/>
          </a:xfrm>
        </p:spPr>
        <p:txBody>
          <a:bodyPr vert="horz" lIns="91440" tIns="45720" rIns="91440" bIns="45720" rtlCol="0" anchor="t">
            <a:noAutofit/>
          </a:bodyPr>
          <a:lstStyle/>
          <a:p>
            <a:pPr algn="ctr"/>
            <a:r>
              <a:rPr lang="en-US" sz="4000" b="1" dirty="0">
                <a:latin typeface="Times New Roman" panose="02020603050405020304" pitchFamily="18" charset="0"/>
                <a:cs typeface="Times New Roman" panose="02020603050405020304" pitchFamily="18" charset="0"/>
              </a:rPr>
              <a:t>SCHEDULING DATA MODELLING</a:t>
            </a:r>
          </a:p>
        </p:txBody>
      </p:sp>
      <p:sp>
        <p:nvSpPr>
          <p:cNvPr id="66" name="Rectangle 65">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4C17DC2-4D93-938C-46FC-D550A24337D0}"/>
              </a:ext>
            </a:extLst>
          </p:cNvPr>
          <p:cNvPicPr>
            <a:picLocks noChangeAspect="1"/>
          </p:cNvPicPr>
          <p:nvPr/>
        </p:nvPicPr>
        <p:blipFill>
          <a:blip r:embed="rId5"/>
          <a:stretch>
            <a:fillRect/>
          </a:stretch>
        </p:blipFill>
        <p:spPr>
          <a:xfrm>
            <a:off x="1232637" y="1037311"/>
            <a:ext cx="6774263" cy="5518341"/>
          </a:xfrm>
          <a:prstGeom prst="rect">
            <a:avLst/>
          </a:prstGeom>
        </p:spPr>
      </p:pic>
      <p:sp>
        <p:nvSpPr>
          <p:cNvPr id="7" name="Google Shape;142;p24">
            <a:extLst>
              <a:ext uri="{FF2B5EF4-FFF2-40B4-BE49-F238E27FC236}">
                <a16:creationId xmlns:a16="http://schemas.microsoft.com/office/drawing/2014/main" id="{1CF2F855-DEF9-3B2C-C512-62C891C21AA6}"/>
              </a:ext>
            </a:extLst>
          </p:cNvPr>
          <p:cNvSpPr txBox="1"/>
          <p:nvPr/>
        </p:nvSpPr>
        <p:spPr>
          <a:xfrm>
            <a:off x="8231776" y="1034593"/>
            <a:ext cx="2998182" cy="5786169"/>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lt1"/>
              </a:buClr>
              <a:buSzPts val="1200"/>
              <a:buFont typeface="Times New Roman"/>
              <a:buChar char="❖"/>
            </a:pPr>
            <a:endParaRPr lang="en-US" sz="1400" dirty="0">
              <a:solidFill>
                <a:schemeClr val="lt1"/>
              </a:solidFill>
              <a:latin typeface="Times New Roman"/>
              <a:ea typeface="Times New Roman"/>
              <a:cs typeface="Times New Roman"/>
              <a:sym typeface="Times New Roman"/>
            </a:endParaRPr>
          </a:p>
          <a:p>
            <a:pPr marL="457200" lvl="0" indent="-304800" algn="just" rtl="0">
              <a:spcBef>
                <a:spcPts val="0"/>
              </a:spcBef>
              <a:spcAft>
                <a:spcPts val="0"/>
              </a:spcAft>
              <a:buClr>
                <a:schemeClr val="lt1"/>
              </a:buClr>
              <a:buSzPts val="1200"/>
              <a:buFont typeface="Times New Roman"/>
              <a:buChar char="❖"/>
            </a:pPr>
            <a:r>
              <a:rPr lang="en-US" sz="1400" dirty="0">
                <a:solidFill>
                  <a:schemeClr val="lt1"/>
                </a:solidFill>
                <a:latin typeface="Times New Roman"/>
                <a:ea typeface="Times New Roman"/>
                <a:cs typeface="Times New Roman"/>
                <a:sym typeface="Times New Roman"/>
              </a:rPr>
              <a:t>The data modeling helps organize and analyze the data for efficient scheduling of portfolio reviews.</a:t>
            </a:r>
          </a:p>
          <a:p>
            <a:pPr marL="457200" lvl="0" indent="-304800" algn="just" rtl="0">
              <a:spcBef>
                <a:spcPts val="0"/>
              </a:spcBef>
              <a:spcAft>
                <a:spcPts val="0"/>
              </a:spcAft>
              <a:buClr>
                <a:schemeClr val="lt1"/>
              </a:buClr>
              <a:buSzPts val="1200"/>
              <a:buFont typeface="Times New Roman"/>
              <a:buChar char="❖"/>
            </a:pPr>
            <a:endParaRPr lang="en-US" sz="1400" dirty="0">
              <a:solidFill>
                <a:schemeClr val="lt1"/>
              </a:solidFill>
              <a:latin typeface="Times New Roman"/>
              <a:ea typeface="Times New Roman"/>
              <a:cs typeface="Times New Roman"/>
              <a:sym typeface="Times New Roman"/>
            </a:endParaRPr>
          </a:p>
          <a:p>
            <a:pPr marL="457200" lvl="0" indent="-304800" algn="just" rtl="0">
              <a:spcBef>
                <a:spcPts val="0"/>
              </a:spcBef>
              <a:spcAft>
                <a:spcPts val="0"/>
              </a:spcAft>
              <a:buClr>
                <a:schemeClr val="lt1"/>
              </a:buClr>
              <a:buSzPts val="1200"/>
              <a:buFont typeface="Times New Roman"/>
              <a:buChar char="❖"/>
            </a:pPr>
            <a:r>
              <a:rPr lang="en-US" sz="1400" dirty="0">
                <a:solidFill>
                  <a:schemeClr val="lt1"/>
                </a:solidFill>
                <a:latin typeface="Times New Roman"/>
                <a:ea typeface="Times New Roman"/>
                <a:cs typeface="Times New Roman"/>
                <a:sym typeface="Times New Roman"/>
              </a:rPr>
              <a:t>By leveraging the relationships between tables and columns provided, we can create visualizations and apply algorithms to match attendees with reviewers.</a:t>
            </a:r>
          </a:p>
          <a:p>
            <a:pPr marL="457200" lvl="0" indent="-304800" algn="just" rtl="0">
              <a:spcBef>
                <a:spcPts val="0"/>
              </a:spcBef>
              <a:spcAft>
                <a:spcPts val="0"/>
              </a:spcAft>
              <a:buClr>
                <a:schemeClr val="lt1"/>
              </a:buClr>
              <a:buSzPts val="1200"/>
              <a:buFont typeface="Times New Roman"/>
              <a:buChar char="❖"/>
            </a:pPr>
            <a:endParaRPr lang="en-US" sz="1400" dirty="0">
              <a:solidFill>
                <a:schemeClr val="lt1"/>
              </a:solidFill>
              <a:latin typeface="Times New Roman"/>
              <a:ea typeface="Times New Roman"/>
              <a:cs typeface="Times New Roman"/>
              <a:sym typeface="Times New Roman"/>
            </a:endParaRPr>
          </a:p>
          <a:p>
            <a:pPr marL="457200" lvl="0" indent="-304800" algn="just" rtl="0">
              <a:spcBef>
                <a:spcPts val="0"/>
              </a:spcBef>
              <a:spcAft>
                <a:spcPts val="0"/>
              </a:spcAft>
              <a:buClr>
                <a:schemeClr val="lt1"/>
              </a:buClr>
              <a:buSzPts val="1200"/>
              <a:buFont typeface="Times New Roman"/>
              <a:buChar char="❖"/>
            </a:pPr>
            <a:r>
              <a:rPr lang="en-US" sz="1400" dirty="0">
                <a:solidFill>
                  <a:schemeClr val="lt1"/>
                </a:solidFill>
                <a:latin typeface="Times New Roman"/>
                <a:ea typeface="Times New Roman"/>
                <a:cs typeface="Times New Roman"/>
                <a:sym typeface="Times New Roman"/>
              </a:rPr>
              <a:t>Power BI Desktop enables us to generate a final schedule that ensures attendees meet their preferred reviewers in suitable time slots.</a:t>
            </a:r>
          </a:p>
          <a:p>
            <a:pPr marL="457200" lvl="0" indent="-304800" algn="just" rtl="0">
              <a:spcBef>
                <a:spcPts val="0"/>
              </a:spcBef>
              <a:spcAft>
                <a:spcPts val="0"/>
              </a:spcAft>
              <a:buClr>
                <a:schemeClr val="lt1"/>
              </a:buClr>
              <a:buSzPts val="1200"/>
              <a:buFont typeface="Times New Roman"/>
              <a:buChar char="❖"/>
            </a:pPr>
            <a:endParaRPr lang="en-US" sz="1400" dirty="0">
              <a:solidFill>
                <a:schemeClr val="lt1"/>
              </a:solidFill>
              <a:latin typeface="Times New Roman"/>
              <a:ea typeface="Times New Roman"/>
              <a:cs typeface="Times New Roman"/>
              <a:sym typeface="Times New Roman"/>
            </a:endParaRPr>
          </a:p>
          <a:p>
            <a:pPr marL="457200" lvl="0" indent="-304800" algn="just" rtl="0">
              <a:spcBef>
                <a:spcPts val="0"/>
              </a:spcBef>
              <a:spcAft>
                <a:spcPts val="0"/>
              </a:spcAft>
              <a:buClr>
                <a:schemeClr val="lt1"/>
              </a:buClr>
              <a:buSzPts val="1200"/>
              <a:buFont typeface="Times New Roman"/>
              <a:buChar char="❖"/>
            </a:pPr>
            <a:r>
              <a:rPr lang="en-US" sz="1400" dirty="0">
                <a:solidFill>
                  <a:schemeClr val="lt1"/>
                </a:solidFill>
                <a:latin typeface="Times New Roman"/>
                <a:ea typeface="Times New Roman"/>
                <a:cs typeface="Times New Roman"/>
                <a:sym typeface="Times New Roman"/>
              </a:rPr>
              <a:t>The scheduling developed will enhance the overall experience of the online portfolio review event for attendees and reviewers.</a:t>
            </a:r>
          </a:p>
          <a:p>
            <a:pPr marL="457200" lvl="0" indent="-304800" algn="l" rtl="0">
              <a:spcBef>
                <a:spcPts val="0"/>
              </a:spcBef>
              <a:spcAft>
                <a:spcPts val="0"/>
              </a:spcAft>
              <a:buClr>
                <a:schemeClr val="lt1"/>
              </a:buClr>
              <a:buSzPts val="1200"/>
              <a:buFont typeface="Times New Roman"/>
              <a:buChar char="❖"/>
            </a:pPr>
            <a:endParaRPr sz="1400" dirty="0">
              <a:solidFill>
                <a:schemeClr val="lt1"/>
              </a:solidFill>
              <a:latin typeface="Source Code Pro"/>
              <a:ea typeface="Source Code Pro"/>
              <a:cs typeface="Source Code Pro"/>
              <a:sym typeface="Source Code Pro"/>
            </a:endParaRPr>
          </a:p>
        </p:txBody>
      </p:sp>
      <p:sp>
        <p:nvSpPr>
          <p:cNvPr id="4" name="Slide Number Placeholder 3">
            <a:extLst>
              <a:ext uri="{FF2B5EF4-FFF2-40B4-BE49-F238E27FC236}">
                <a16:creationId xmlns:a16="http://schemas.microsoft.com/office/drawing/2014/main" id="{38EACAAA-3A95-3CC6-E9C9-23EB071A2044}"/>
              </a:ext>
            </a:extLst>
          </p:cNvPr>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168321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1FB0C-E917-2DAE-CEE3-4780BCC16A55}"/>
              </a:ext>
            </a:extLst>
          </p:cNvPr>
          <p:cNvSpPr>
            <a:spLocks noGrp="1"/>
          </p:cNvSpPr>
          <p:nvPr>
            <p:ph type="title"/>
          </p:nvPr>
        </p:nvSpPr>
        <p:spPr>
          <a:xfrm>
            <a:off x="1232638" y="209079"/>
            <a:ext cx="9182292" cy="790997"/>
          </a:xfrm>
        </p:spPr>
        <p:txBody>
          <a:bodyPr vert="horz" lIns="91440" tIns="45720" rIns="91440" bIns="45720" rtlCol="0" anchor="t">
            <a:noAutofit/>
          </a:bodyPr>
          <a:lstStyle/>
          <a:p>
            <a:pPr algn="ctr"/>
            <a:r>
              <a:rPr lang="en-US" sz="4000" b="1" dirty="0">
                <a:latin typeface="Times New Roman" panose="02020603050405020304" pitchFamily="18" charset="0"/>
                <a:cs typeface="Times New Roman" panose="02020603050405020304" pitchFamily="18" charset="0"/>
              </a:rPr>
              <a:t>SCHEDULING</a:t>
            </a:r>
          </a:p>
        </p:txBody>
      </p:sp>
      <p:sp>
        <p:nvSpPr>
          <p:cNvPr id="7" name="Google Shape;142;p24">
            <a:extLst>
              <a:ext uri="{FF2B5EF4-FFF2-40B4-BE49-F238E27FC236}">
                <a16:creationId xmlns:a16="http://schemas.microsoft.com/office/drawing/2014/main" id="{1CF2F855-DEF9-3B2C-C512-62C891C21AA6}"/>
              </a:ext>
            </a:extLst>
          </p:cNvPr>
          <p:cNvSpPr txBox="1"/>
          <p:nvPr/>
        </p:nvSpPr>
        <p:spPr>
          <a:xfrm>
            <a:off x="8231776" y="1034593"/>
            <a:ext cx="2998182" cy="5786169"/>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lt1"/>
              </a:buClr>
              <a:buSzPts val="1200"/>
              <a:buFont typeface="Times New Roman"/>
              <a:buChar char="❖"/>
            </a:pPr>
            <a:endParaRPr lang="en-US" sz="1400" dirty="0">
              <a:solidFill>
                <a:schemeClr val="lt1"/>
              </a:solidFill>
              <a:latin typeface="Times New Roman"/>
              <a:ea typeface="Times New Roman"/>
              <a:cs typeface="Times New Roman"/>
              <a:sym typeface="Times New Roman"/>
            </a:endParaRPr>
          </a:p>
          <a:p>
            <a:pPr marL="457200" lvl="0" indent="-304800" algn="just" rtl="0">
              <a:spcBef>
                <a:spcPts val="0"/>
              </a:spcBef>
              <a:spcAft>
                <a:spcPts val="0"/>
              </a:spcAft>
              <a:buClr>
                <a:schemeClr val="lt1"/>
              </a:buClr>
              <a:buSzPts val="1200"/>
              <a:buFont typeface="Times New Roman"/>
              <a:buChar char="❖"/>
            </a:pPr>
            <a:r>
              <a:rPr lang="en-US" sz="1400" dirty="0">
                <a:solidFill>
                  <a:schemeClr val="lt1"/>
                </a:solidFill>
                <a:latin typeface="Times New Roman"/>
                <a:ea typeface="Times New Roman"/>
                <a:cs typeface="Times New Roman"/>
                <a:sym typeface="Times New Roman"/>
              </a:rPr>
              <a:t>The data modeling helps organize and analyze the data for efficient scheduling of portfolio reviews.</a:t>
            </a:r>
          </a:p>
          <a:p>
            <a:pPr marL="457200" lvl="0" indent="-304800" algn="just" rtl="0">
              <a:spcBef>
                <a:spcPts val="0"/>
              </a:spcBef>
              <a:spcAft>
                <a:spcPts val="0"/>
              </a:spcAft>
              <a:buClr>
                <a:schemeClr val="lt1"/>
              </a:buClr>
              <a:buSzPts val="1200"/>
              <a:buFont typeface="Times New Roman"/>
              <a:buChar char="❖"/>
            </a:pPr>
            <a:endParaRPr lang="en-US" sz="1400" dirty="0">
              <a:solidFill>
                <a:schemeClr val="lt1"/>
              </a:solidFill>
              <a:latin typeface="Times New Roman"/>
              <a:ea typeface="Times New Roman"/>
              <a:cs typeface="Times New Roman"/>
              <a:sym typeface="Times New Roman"/>
            </a:endParaRPr>
          </a:p>
          <a:p>
            <a:pPr marL="457200" lvl="0" indent="-304800" algn="just" rtl="0">
              <a:spcBef>
                <a:spcPts val="0"/>
              </a:spcBef>
              <a:spcAft>
                <a:spcPts val="0"/>
              </a:spcAft>
              <a:buClr>
                <a:schemeClr val="lt1"/>
              </a:buClr>
              <a:buSzPts val="1200"/>
              <a:buFont typeface="Times New Roman"/>
              <a:buChar char="❖"/>
            </a:pPr>
            <a:r>
              <a:rPr lang="en-US" sz="1400" dirty="0">
                <a:solidFill>
                  <a:schemeClr val="lt1"/>
                </a:solidFill>
                <a:latin typeface="Times New Roman"/>
                <a:ea typeface="Times New Roman"/>
                <a:cs typeface="Times New Roman"/>
                <a:sym typeface="Times New Roman"/>
              </a:rPr>
              <a:t>By leveraging the relationships between tables and columns provided, we can create visualizations and apply algorithms to match attendees with reviewers.</a:t>
            </a:r>
          </a:p>
          <a:p>
            <a:pPr marL="457200" lvl="0" indent="-304800" algn="just" rtl="0">
              <a:spcBef>
                <a:spcPts val="0"/>
              </a:spcBef>
              <a:spcAft>
                <a:spcPts val="0"/>
              </a:spcAft>
              <a:buClr>
                <a:schemeClr val="lt1"/>
              </a:buClr>
              <a:buSzPts val="1200"/>
              <a:buFont typeface="Times New Roman"/>
              <a:buChar char="❖"/>
            </a:pPr>
            <a:endParaRPr lang="en-US" sz="1400" dirty="0">
              <a:solidFill>
                <a:schemeClr val="lt1"/>
              </a:solidFill>
              <a:latin typeface="Times New Roman"/>
              <a:ea typeface="Times New Roman"/>
              <a:cs typeface="Times New Roman"/>
              <a:sym typeface="Times New Roman"/>
            </a:endParaRPr>
          </a:p>
          <a:p>
            <a:pPr marL="457200" lvl="0" indent="-304800" algn="just" rtl="0">
              <a:spcBef>
                <a:spcPts val="0"/>
              </a:spcBef>
              <a:spcAft>
                <a:spcPts val="0"/>
              </a:spcAft>
              <a:buClr>
                <a:schemeClr val="lt1"/>
              </a:buClr>
              <a:buSzPts val="1200"/>
              <a:buFont typeface="Times New Roman"/>
              <a:buChar char="❖"/>
            </a:pPr>
            <a:r>
              <a:rPr lang="en-US" sz="1400" dirty="0">
                <a:solidFill>
                  <a:schemeClr val="lt1"/>
                </a:solidFill>
                <a:latin typeface="Times New Roman"/>
                <a:ea typeface="Times New Roman"/>
                <a:cs typeface="Times New Roman"/>
                <a:sym typeface="Times New Roman"/>
              </a:rPr>
              <a:t>Power BI Desktop enables us to generate a final schedule that ensures attendees meet their preferred reviewers in suitable time slots.</a:t>
            </a:r>
          </a:p>
          <a:p>
            <a:pPr marL="457200" lvl="0" indent="-304800" algn="just" rtl="0">
              <a:spcBef>
                <a:spcPts val="0"/>
              </a:spcBef>
              <a:spcAft>
                <a:spcPts val="0"/>
              </a:spcAft>
              <a:buClr>
                <a:schemeClr val="lt1"/>
              </a:buClr>
              <a:buSzPts val="1200"/>
              <a:buFont typeface="Times New Roman"/>
              <a:buChar char="❖"/>
            </a:pPr>
            <a:endParaRPr lang="en-US" sz="1400" dirty="0">
              <a:solidFill>
                <a:schemeClr val="lt1"/>
              </a:solidFill>
              <a:latin typeface="Times New Roman"/>
              <a:ea typeface="Times New Roman"/>
              <a:cs typeface="Times New Roman"/>
              <a:sym typeface="Times New Roman"/>
            </a:endParaRPr>
          </a:p>
          <a:p>
            <a:pPr marL="457200" lvl="0" indent="-304800" algn="just" rtl="0">
              <a:spcBef>
                <a:spcPts val="0"/>
              </a:spcBef>
              <a:spcAft>
                <a:spcPts val="0"/>
              </a:spcAft>
              <a:buClr>
                <a:schemeClr val="lt1"/>
              </a:buClr>
              <a:buSzPts val="1200"/>
              <a:buFont typeface="Times New Roman"/>
              <a:buChar char="❖"/>
            </a:pPr>
            <a:r>
              <a:rPr lang="en-US" sz="1400" dirty="0">
                <a:solidFill>
                  <a:schemeClr val="lt1"/>
                </a:solidFill>
                <a:latin typeface="Times New Roman"/>
                <a:ea typeface="Times New Roman"/>
                <a:cs typeface="Times New Roman"/>
                <a:sym typeface="Times New Roman"/>
              </a:rPr>
              <a:t>The scheduling developed will enhance the overall experience of the online portfolio review event for attendees and reviewers.</a:t>
            </a:r>
          </a:p>
          <a:p>
            <a:pPr marL="457200" lvl="0" indent="-304800" algn="l" rtl="0">
              <a:spcBef>
                <a:spcPts val="0"/>
              </a:spcBef>
              <a:spcAft>
                <a:spcPts val="0"/>
              </a:spcAft>
              <a:buClr>
                <a:schemeClr val="lt1"/>
              </a:buClr>
              <a:buSzPts val="1200"/>
              <a:buFont typeface="Times New Roman"/>
              <a:buChar char="❖"/>
            </a:pPr>
            <a:endParaRPr sz="1400" dirty="0">
              <a:solidFill>
                <a:schemeClr val="lt1"/>
              </a:solidFill>
              <a:latin typeface="Source Code Pro"/>
              <a:ea typeface="Source Code Pro"/>
              <a:cs typeface="Source Code Pro"/>
              <a:sym typeface="Source Code Pro"/>
            </a:endParaRPr>
          </a:p>
        </p:txBody>
      </p:sp>
      <p:sp>
        <p:nvSpPr>
          <p:cNvPr id="4" name="Slide Number Placeholder 3">
            <a:extLst>
              <a:ext uri="{FF2B5EF4-FFF2-40B4-BE49-F238E27FC236}">
                <a16:creationId xmlns:a16="http://schemas.microsoft.com/office/drawing/2014/main" id="{38EACAAA-3A95-3CC6-E9C9-23EB071A2044}"/>
              </a:ext>
            </a:extLst>
          </p:cNvPr>
          <p:cNvSpPr>
            <a:spLocks noGrp="1"/>
          </p:cNvSpPr>
          <p:nvPr>
            <p:ph type="sldNum" sz="quarter" idx="12"/>
          </p:nvPr>
        </p:nvSpPr>
        <p:spPr/>
        <p:txBody>
          <a:bodyPr/>
          <a:lstStyle/>
          <a:p>
            <a:fld id="{6D22F896-40B5-4ADD-8801-0D06FADFA095}" type="slidenum">
              <a:rPr lang="en-US" smtClean="0"/>
              <a:t>11</a:t>
            </a:fld>
            <a:endParaRPr lang="en-US" dirty="0"/>
          </a:p>
        </p:txBody>
      </p:sp>
      <p:pic>
        <p:nvPicPr>
          <p:cNvPr id="3" name="Picture 2">
            <a:extLst>
              <a:ext uri="{FF2B5EF4-FFF2-40B4-BE49-F238E27FC236}">
                <a16:creationId xmlns:a16="http://schemas.microsoft.com/office/drawing/2014/main" id="{37E2DFA7-B2C2-E5B8-5A1E-F2DD7B46BA0B}"/>
              </a:ext>
            </a:extLst>
          </p:cNvPr>
          <p:cNvPicPr>
            <a:picLocks noChangeAspect="1"/>
          </p:cNvPicPr>
          <p:nvPr/>
        </p:nvPicPr>
        <p:blipFill>
          <a:blip r:embed="rId2">
            <a:duotone>
              <a:prstClr val="black"/>
              <a:schemeClr val="accent6">
                <a:tint val="45000"/>
                <a:satMod val="400000"/>
              </a:schemeClr>
            </a:duotone>
          </a:blip>
          <a:stretch>
            <a:fillRect/>
          </a:stretch>
        </p:blipFill>
        <p:spPr>
          <a:xfrm>
            <a:off x="1174668" y="1000076"/>
            <a:ext cx="9997637" cy="5598209"/>
          </a:xfrm>
          <a:prstGeom prst="rect">
            <a:avLst/>
          </a:prstGeom>
          <a:ln w="25400">
            <a:solidFill>
              <a:schemeClr val="accent1"/>
            </a:solidFill>
          </a:ln>
        </p:spPr>
      </p:pic>
    </p:spTree>
    <p:extLst>
      <p:ext uri="{BB962C8B-B14F-4D97-AF65-F5344CB8AC3E}">
        <p14:creationId xmlns:p14="http://schemas.microsoft.com/office/powerpoint/2010/main" val="22580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68" name="Picture 67">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0" name="Rectangle 69">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 name="Rectangle 71">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Rectangle 75">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TextBox 77">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80" name="Rectangle 79">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81">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84" name="Picture 83">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6" name="Rectangle 85">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C0E09B-529F-3C1D-4A8D-A169F0A2FE8D}"/>
              </a:ext>
            </a:extLst>
          </p:cNvPr>
          <p:cNvSpPr>
            <a:spLocks noGrp="1"/>
          </p:cNvSpPr>
          <p:nvPr>
            <p:ph type="title"/>
          </p:nvPr>
        </p:nvSpPr>
        <p:spPr>
          <a:xfrm>
            <a:off x="1757176" y="239391"/>
            <a:ext cx="8691922" cy="716557"/>
          </a:xfrm>
        </p:spPr>
        <p:txBody>
          <a:bodyPr vert="horz" lIns="91440" tIns="45720" rIns="91440" bIns="45720" rtlCol="0" anchor="t">
            <a:noAutofit/>
          </a:bodyPr>
          <a:lstStyle/>
          <a:p>
            <a:pPr algn="ctr"/>
            <a:r>
              <a:rPr lang="en-US" sz="4000" b="1" dirty="0">
                <a:latin typeface="Times New Roman" panose="02020603050405020304" pitchFamily="18" charset="0"/>
                <a:cs typeface="Times New Roman" panose="02020603050405020304" pitchFamily="18" charset="0"/>
              </a:rPr>
              <a:t>SCHEDULING CODE SNIPPET</a:t>
            </a:r>
          </a:p>
        </p:txBody>
      </p:sp>
      <p:sp>
        <p:nvSpPr>
          <p:cNvPr id="92" name="Rectangle 91">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142;p24">
            <a:extLst>
              <a:ext uri="{FF2B5EF4-FFF2-40B4-BE49-F238E27FC236}">
                <a16:creationId xmlns:a16="http://schemas.microsoft.com/office/drawing/2014/main" id="{3EBB8B5E-3253-0078-A6AF-6BA5393FD679}"/>
              </a:ext>
            </a:extLst>
          </p:cNvPr>
          <p:cNvSpPr txBox="1"/>
          <p:nvPr/>
        </p:nvSpPr>
        <p:spPr>
          <a:xfrm>
            <a:off x="8033320" y="921995"/>
            <a:ext cx="2883996" cy="5786169"/>
          </a:xfrm>
          <a:prstGeom prst="rect">
            <a:avLst/>
          </a:prstGeom>
          <a:noFill/>
          <a:ln>
            <a:noFill/>
          </a:ln>
        </p:spPr>
        <p:txBody>
          <a:bodyPr spcFirstLastPara="1" wrap="square" lIns="91425" tIns="91425" rIns="91425" bIns="91425" anchor="t" anchorCtr="0">
            <a:spAutoFit/>
          </a:bodyPr>
          <a:lstStyle/>
          <a:p>
            <a:pPr marL="457200" lvl="0" indent="-304800" algn="just" rtl="0">
              <a:spcBef>
                <a:spcPts val="0"/>
              </a:spcBef>
              <a:spcAft>
                <a:spcPts val="0"/>
              </a:spcAft>
              <a:buClr>
                <a:schemeClr val="lt1"/>
              </a:buClr>
              <a:buSzPts val="1200"/>
              <a:buFont typeface="Times New Roman"/>
              <a:buChar char="❖"/>
            </a:pPr>
            <a:r>
              <a:rPr lang="en-US" sz="1400" dirty="0">
                <a:solidFill>
                  <a:schemeClr val="lt1"/>
                </a:solidFill>
                <a:latin typeface="Times New Roman"/>
                <a:ea typeface="Times New Roman"/>
                <a:cs typeface="Times New Roman"/>
                <a:sym typeface="Times New Roman"/>
              </a:rPr>
              <a:t>The code performs a scheduling process to assign artists to available reviewers based on certain conditions.</a:t>
            </a:r>
          </a:p>
          <a:p>
            <a:pPr marL="152400" lvl="0" algn="just" rtl="0">
              <a:spcBef>
                <a:spcPts val="0"/>
              </a:spcBef>
              <a:spcAft>
                <a:spcPts val="0"/>
              </a:spcAft>
              <a:buClr>
                <a:schemeClr val="lt1"/>
              </a:buClr>
              <a:buSzPts val="1200"/>
            </a:pPr>
            <a:endParaRPr lang="en-US" sz="1400" dirty="0">
              <a:solidFill>
                <a:schemeClr val="lt1"/>
              </a:solidFill>
              <a:latin typeface="Times New Roman"/>
              <a:ea typeface="Times New Roman"/>
              <a:cs typeface="Times New Roman"/>
              <a:sym typeface="Times New Roman"/>
            </a:endParaRPr>
          </a:p>
          <a:p>
            <a:pPr marL="457200" lvl="0" indent="-304800" algn="just" rtl="0">
              <a:spcBef>
                <a:spcPts val="0"/>
              </a:spcBef>
              <a:spcAft>
                <a:spcPts val="0"/>
              </a:spcAft>
              <a:buClr>
                <a:schemeClr val="lt1"/>
              </a:buClr>
              <a:buSzPts val="1200"/>
              <a:buFont typeface="Times New Roman"/>
              <a:buChar char="❖"/>
            </a:pPr>
            <a:r>
              <a:rPr lang="en-US" sz="1400" dirty="0">
                <a:solidFill>
                  <a:schemeClr val="lt1"/>
                </a:solidFill>
                <a:latin typeface="Times New Roman"/>
                <a:ea typeface="Times New Roman"/>
                <a:cs typeface="Times New Roman"/>
                <a:sym typeface="Times New Roman"/>
              </a:rPr>
              <a:t>It merges data from multiple Excel files to create a comprehensive dataset for scheduling.</a:t>
            </a:r>
          </a:p>
          <a:p>
            <a:pPr marL="152400" lvl="0" algn="just" rtl="0">
              <a:spcBef>
                <a:spcPts val="0"/>
              </a:spcBef>
              <a:spcAft>
                <a:spcPts val="0"/>
              </a:spcAft>
              <a:buClr>
                <a:schemeClr val="lt1"/>
              </a:buClr>
              <a:buSzPts val="1200"/>
            </a:pPr>
            <a:endParaRPr lang="en-US" sz="1400" dirty="0">
              <a:solidFill>
                <a:schemeClr val="lt1"/>
              </a:solidFill>
              <a:latin typeface="Times New Roman"/>
              <a:ea typeface="Times New Roman"/>
              <a:cs typeface="Times New Roman"/>
              <a:sym typeface="Times New Roman"/>
            </a:endParaRPr>
          </a:p>
          <a:p>
            <a:pPr marL="457200" lvl="0" indent="-304800" algn="just" rtl="0">
              <a:spcBef>
                <a:spcPts val="0"/>
              </a:spcBef>
              <a:spcAft>
                <a:spcPts val="0"/>
              </a:spcAft>
              <a:buClr>
                <a:schemeClr val="lt1"/>
              </a:buClr>
              <a:buSzPts val="1200"/>
              <a:buFont typeface="Times New Roman"/>
              <a:buChar char="❖"/>
            </a:pPr>
            <a:r>
              <a:rPr lang="en-US" sz="1400" dirty="0">
                <a:solidFill>
                  <a:schemeClr val="lt1"/>
                </a:solidFill>
                <a:latin typeface="Times New Roman"/>
                <a:ea typeface="Times New Roman"/>
                <a:cs typeface="Times New Roman"/>
                <a:sym typeface="Times New Roman"/>
              </a:rPr>
              <a:t>A function is used to check if two time slots overlap, ensuring that reviewer and artist availability align.</a:t>
            </a:r>
          </a:p>
          <a:p>
            <a:pPr marL="152400" lvl="0" algn="just" rtl="0">
              <a:spcBef>
                <a:spcPts val="0"/>
              </a:spcBef>
              <a:spcAft>
                <a:spcPts val="0"/>
              </a:spcAft>
              <a:buClr>
                <a:schemeClr val="lt1"/>
              </a:buClr>
              <a:buSzPts val="1200"/>
            </a:pPr>
            <a:endParaRPr lang="en-US" sz="1400" dirty="0">
              <a:solidFill>
                <a:schemeClr val="lt1"/>
              </a:solidFill>
              <a:latin typeface="Times New Roman"/>
              <a:ea typeface="Times New Roman"/>
              <a:cs typeface="Times New Roman"/>
              <a:sym typeface="Times New Roman"/>
            </a:endParaRPr>
          </a:p>
          <a:p>
            <a:pPr marL="457200" lvl="0" indent="-304800" algn="just" rtl="0">
              <a:spcBef>
                <a:spcPts val="0"/>
              </a:spcBef>
              <a:spcAft>
                <a:spcPts val="0"/>
              </a:spcAft>
              <a:buClr>
                <a:schemeClr val="lt1"/>
              </a:buClr>
              <a:buSzPts val="1200"/>
              <a:buFont typeface="Times New Roman"/>
              <a:buChar char="❖"/>
            </a:pPr>
            <a:r>
              <a:rPr lang="en-US" sz="1400" dirty="0">
                <a:solidFill>
                  <a:schemeClr val="lt1"/>
                </a:solidFill>
                <a:latin typeface="Times New Roman"/>
                <a:ea typeface="Times New Roman"/>
                <a:cs typeface="Times New Roman"/>
                <a:sym typeface="Times New Roman"/>
              </a:rPr>
              <a:t>The code iterates through the data and finds available reviewers for each artist, considering factors such as ranking and number of reviews.</a:t>
            </a:r>
          </a:p>
          <a:p>
            <a:pPr marL="457200" lvl="0" indent="-304800" algn="just" rtl="0">
              <a:spcBef>
                <a:spcPts val="0"/>
              </a:spcBef>
              <a:spcAft>
                <a:spcPts val="0"/>
              </a:spcAft>
              <a:buClr>
                <a:schemeClr val="lt1"/>
              </a:buClr>
              <a:buSzPts val="1200"/>
              <a:buFont typeface="Times New Roman"/>
              <a:buChar char="❖"/>
            </a:pPr>
            <a:endParaRPr lang="en-US" sz="1400" dirty="0">
              <a:solidFill>
                <a:schemeClr val="lt1"/>
              </a:solidFill>
              <a:latin typeface="Times New Roman"/>
              <a:ea typeface="Times New Roman"/>
              <a:cs typeface="Times New Roman"/>
              <a:sym typeface="Times New Roman"/>
            </a:endParaRPr>
          </a:p>
          <a:p>
            <a:pPr marL="457200" lvl="0" indent="-304800" algn="just" rtl="0">
              <a:spcBef>
                <a:spcPts val="0"/>
              </a:spcBef>
              <a:spcAft>
                <a:spcPts val="0"/>
              </a:spcAft>
              <a:buClr>
                <a:schemeClr val="lt1"/>
              </a:buClr>
              <a:buSzPts val="1200"/>
              <a:buFont typeface="Times New Roman"/>
              <a:buChar char="❖"/>
            </a:pPr>
            <a:r>
              <a:rPr lang="en-US" sz="1400" dirty="0">
                <a:solidFill>
                  <a:schemeClr val="lt1"/>
                </a:solidFill>
                <a:latin typeface="Times New Roman"/>
                <a:ea typeface="Times New Roman"/>
                <a:cs typeface="Times New Roman"/>
                <a:sym typeface="Times New Roman"/>
              </a:rPr>
              <a:t>The final output is a schedule table that displays the assigned reviewer for each artist, facilitating the review process.</a:t>
            </a:r>
          </a:p>
        </p:txBody>
      </p:sp>
      <p:pic>
        <p:nvPicPr>
          <p:cNvPr id="7" name="Content Placeholder 6" descr="A screenshot of a computer program&#10;&#10;Description automatically generated with medium confidence">
            <a:extLst>
              <a:ext uri="{FF2B5EF4-FFF2-40B4-BE49-F238E27FC236}">
                <a16:creationId xmlns:a16="http://schemas.microsoft.com/office/drawing/2014/main" id="{4449BB35-099D-9A63-7A17-8F319A9BFF7C}"/>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578413" y="1087119"/>
            <a:ext cx="6321496" cy="5468801"/>
          </a:xfrm>
        </p:spPr>
      </p:pic>
      <p:sp>
        <p:nvSpPr>
          <p:cNvPr id="8" name="Slide Number Placeholder 7">
            <a:extLst>
              <a:ext uri="{FF2B5EF4-FFF2-40B4-BE49-F238E27FC236}">
                <a16:creationId xmlns:a16="http://schemas.microsoft.com/office/drawing/2014/main" id="{7D88922F-3D7A-7D11-3E8C-AC0D2D79701A}"/>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1715006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68" name="Picture 67">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0" name="Rectangle 69">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 name="Rectangle 71">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Rectangle 75">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TextBox 77">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80" name="Rectangle 79">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81">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84" name="Picture 83">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6" name="Rectangle 85">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C0E09B-529F-3C1D-4A8D-A169F0A2FE8D}"/>
              </a:ext>
            </a:extLst>
          </p:cNvPr>
          <p:cNvSpPr>
            <a:spLocks noGrp="1"/>
          </p:cNvSpPr>
          <p:nvPr>
            <p:ph type="title"/>
          </p:nvPr>
        </p:nvSpPr>
        <p:spPr>
          <a:xfrm>
            <a:off x="1757176" y="239391"/>
            <a:ext cx="8691922" cy="716557"/>
          </a:xfrm>
        </p:spPr>
        <p:txBody>
          <a:bodyPr vert="horz" lIns="91440" tIns="45720" rIns="91440" bIns="45720" rtlCol="0" anchor="t">
            <a:noAutofit/>
          </a:bodyPr>
          <a:lstStyle/>
          <a:p>
            <a:pPr algn="ctr"/>
            <a:r>
              <a:rPr lang="en-US" sz="4000" b="1" dirty="0">
                <a:latin typeface="Times New Roman" panose="02020603050405020304" pitchFamily="18" charset="0"/>
                <a:cs typeface="Times New Roman" panose="02020603050405020304" pitchFamily="18" charset="0"/>
              </a:rPr>
              <a:t>SCHEDULING CODE SNIPPET</a:t>
            </a:r>
          </a:p>
        </p:txBody>
      </p:sp>
      <p:sp>
        <p:nvSpPr>
          <p:cNvPr id="92" name="Rectangle 91">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icture containing text, screenshot, number, document&#10;&#10;Description automatically generated">
            <a:extLst>
              <a:ext uri="{FF2B5EF4-FFF2-40B4-BE49-F238E27FC236}">
                <a16:creationId xmlns:a16="http://schemas.microsoft.com/office/drawing/2014/main" id="{D6BB5536-9B3F-3216-61BC-64537AE09BB5}"/>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t="1472"/>
          <a:stretch/>
        </p:blipFill>
        <p:spPr>
          <a:xfrm>
            <a:off x="1140378" y="955948"/>
            <a:ext cx="3210145" cy="5746930"/>
          </a:xfrm>
        </p:spPr>
      </p:pic>
      <p:pic>
        <p:nvPicPr>
          <p:cNvPr id="12" name="Picture 11" descr="A screenshot of a computer&#10;&#10;Description automatically generated with low confidence">
            <a:extLst>
              <a:ext uri="{FF2B5EF4-FFF2-40B4-BE49-F238E27FC236}">
                <a16:creationId xmlns:a16="http://schemas.microsoft.com/office/drawing/2014/main" id="{B9B71033-E75E-6777-F01D-D1DBB3F0CE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09264" y="857248"/>
            <a:ext cx="2420694" cy="5845630"/>
          </a:xfrm>
          <a:prstGeom prst="rect">
            <a:avLst/>
          </a:prstGeom>
        </p:spPr>
      </p:pic>
      <p:sp>
        <p:nvSpPr>
          <p:cNvPr id="3" name="Arrow: Right 2">
            <a:extLst>
              <a:ext uri="{FF2B5EF4-FFF2-40B4-BE49-F238E27FC236}">
                <a16:creationId xmlns:a16="http://schemas.microsoft.com/office/drawing/2014/main" id="{3CE306B8-55AB-A87C-4838-C0F0A0F3A7C3}"/>
              </a:ext>
            </a:extLst>
          </p:cNvPr>
          <p:cNvSpPr/>
          <p:nvPr/>
        </p:nvSpPr>
        <p:spPr>
          <a:xfrm>
            <a:off x="8125478" y="3217133"/>
            <a:ext cx="656354" cy="3506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4EEB6F4C-8236-63A2-D3CD-EFE794CF091C}"/>
              </a:ext>
            </a:extLst>
          </p:cNvPr>
          <p:cNvSpPr>
            <a:spLocks noGrp="1"/>
          </p:cNvSpPr>
          <p:nvPr>
            <p:ph type="sldNum" sz="quarter" idx="12"/>
          </p:nvPr>
        </p:nvSpPr>
        <p:spPr/>
        <p:txBody>
          <a:bodyPr/>
          <a:lstStyle/>
          <a:p>
            <a:fld id="{6D22F896-40B5-4ADD-8801-0D06FADFA095}" type="slidenum">
              <a:rPr lang="en-US" smtClean="0"/>
              <a:t>13</a:t>
            </a:fld>
            <a:endParaRPr lang="en-US" dirty="0"/>
          </a:p>
        </p:txBody>
      </p:sp>
      <p:pic>
        <p:nvPicPr>
          <p:cNvPr id="6" name="Picture 5">
            <a:extLst>
              <a:ext uri="{FF2B5EF4-FFF2-40B4-BE49-F238E27FC236}">
                <a16:creationId xmlns:a16="http://schemas.microsoft.com/office/drawing/2014/main" id="{92B68176-B854-1F47-A3B1-5B7DB6D420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58963" y="955948"/>
            <a:ext cx="4069234" cy="5746930"/>
          </a:xfrm>
          <a:prstGeom prst="rect">
            <a:avLst/>
          </a:prstGeom>
        </p:spPr>
      </p:pic>
    </p:spTree>
    <p:extLst>
      <p:ext uri="{BB962C8B-B14F-4D97-AF65-F5344CB8AC3E}">
        <p14:creationId xmlns:p14="http://schemas.microsoft.com/office/powerpoint/2010/main" val="257371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2" name="Picture 41">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4" name="Rectangle 43">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47">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2" name="TextBox 51">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54" name="Rectangle 53">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8" name="Picture 57">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0" name="Rectangle 59">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B1FB0C-E917-2DAE-CEE3-4780BCC16A55}"/>
              </a:ext>
            </a:extLst>
          </p:cNvPr>
          <p:cNvSpPr>
            <a:spLocks noGrp="1"/>
          </p:cNvSpPr>
          <p:nvPr>
            <p:ph type="title"/>
          </p:nvPr>
        </p:nvSpPr>
        <p:spPr>
          <a:xfrm>
            <a:off x="1942742" y="209079"/>
            <a:ext cx="8472187" cy="790997"/>
          </a:xfrm>
        </p:spPr>
        <p:txBody>
          <a:bodyPr vert="horz" lIns="91440" tIns="45720" rIns="91440" bIns="45720" rtlCol="0" anchor="t">
            <a:noAutofit/>
          </a:bodyPr>
          <a:lstStyle/>
          <a:p>
            <a:pPr algn="ctr"/>
            <a:r>
              <a:rPr lang="en-US" sz="4000" b="1" dirty="0">
                <a:latin typeface="Times New Roman" panose="02020603050405020304" pitchFamily="18" charset="0"/>
                <a:cs typeface="Times New Roman" panose="02020603050405020304" pitchFamily="18" charset="0"/>
              </a:rPr>
              <a:t>EXPLORATORY DATA ANALYSIS</a:t>
            </a:r>
          </a:p>
        </p:txBody>
      </p:sp>
      <p:sp>
        <p:nvSpPr>
          <p:cNvPr id="66" name="Rectangle 65">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140;p24">
            <a:extLst>
              <a:ext uri="{FF2B5EF4-FFF2-40B4-BE49-F238E27FC236}">
                <a16:creationId xmlns:a16="http://schemas.microsoft.com/office/drawing/2014/main" id="{8BC41799-AD41-F012-F4B9-0987DD5966E5}"/>
              </a:ext>
            </a:extLst>
          </p:cNvPr>
          <p:cNvPicPr preferRelativeResize="0"/>
          <p:nvPr/>
        </p:nvPicPr>
        <p:blipFill>
          <a:blip r:embed="rId5">
            <a:alphaModFix/>
          </a:blip>
          <a:stretch>
            <a:fillRect/>
          </a:stretch>
        </p:blipFill>
        <p:spPr>
          <a:xfrm>
            <a:off x="1221459" y="978660"/>
            <a:ext cx="7471102" cy="5413902"/>
          </a:xfrm>
          <a:prstGeom prst="rect">
            <a:avLst/>
          </a:prstGeom>
          <a:noFill/>
          <a:ln w="9525" cap="flat" cmpd="sng">
            <a:solidFill>
              <a:schemeClr val="dk2"/>
            </a:solidFill>
            <a:prstDash val="solid"/>
            <a:round/>
            <a:headEnd type="none" w="sm" len="sm"/>
            <a:tailEnd type="none" w="sm" len="sm"/>
          </a:ln>
        </p:spPr>
      </p:pic>
      <p:sp>
        <p:nvSpPr>
          <p:cNvPr id="6" name="Google Shape;142;p24">
            <a:extLst>
              <a:ext uri="{FF2B5EF4-FFF2-40B4-BE49-F238E27FC236}">
                <a16:creationId xmlns:a16="http://schemas.microsoft.com/office/drawing/2014/main" id="{94A0F00F-299C-B93E-CF03-AF1CFFA2E14E}"/>
              </a:ext>
            </a:extLst>
          </p:cNvPr>
          <p:cNvSpPr txBox="1"/>
          <p:nvPr/>
        </p:nvSpPr>
        <p:spPr>
          <a:xfrm>
            <a:off x="8588771" y="978660"/>
            <a:ext cx="2645865" cy="5801558"/>
          </a:xfrm>
          <a:prstGeom prst="rect">
            <a:avLst/>
          </a:prstGeom>
          <a:noFill/>
          <a:ln>
            <a:noFill/>
          </a:ln>
        </p:spPr>
        <p:txBody>
          <a:bodyPr spcFirstLastPara="1" wrap="square" lIns="91425" tIns="91425" rIns="91425" bIns="91425" anchor="t" anchorCtr="0">
            <a:spAutoFit/>
          </a:bodyPr>
          <a:lstStyle/>
          <a:p>
            <a:pPr marL="457200" lvl="0" indent="-304800" algn="just" rtl="0">
              <a:spcBef>
                <a:spcPts val="0"/>
              </a:spcBef>
              <a:spcAft>
                <a:spcPts val="0"/>
              </a:spcAft>
              <a:buClr>
                <a:schemeClr val="lt1"/>
              </a:buClr>
              <a:buSzPts val="1200"/>
              <a:buFont typeface="Times New Roman"/>
              <a:buChar char="❖"/>
            </a:pPr>
            <a:r>
              <a:rPr lang="en" sz="1300" dirty="0">
                <a:solidFill>
                  <a:schemeClr val="lt1"/>
                </a:solidFill>
                <a:latin typeface="Times New Roman"/>
                <a:ea typeface="Times New Roman"/>
                <a:cs typeface="Times New Roman"/>
                <a:sym typeface="Times New Roman"/>
              </a:rPr>
              <a:t>The visualization shows the overall ratings% given to each reviewer by survey respondents.</a:t>
            </a:r>
            <a:endParaRPr sz="1300" dirty="0">
              <a:solidFill>
                <a:schemeClr val="lt1"/>
              </a:solidFill>
              <a:latin typeface="Times New Roman"/>
              <a:ea typeface="Times New Roman"/>
              <a:cs typeface="Times New Roman"/>
              <a:sym typeface="Times New Roman"/>
            </a:endParaRPr>
          </a:p>
          <a:p>
            <a:pPr marL="457200" lvl="0" indent="0" algn="just" rtl="0">
              <a:spcBef>
                <a:spcPts val="0"/>
              </a:spcBef>
              <a:spcAft>
                <a:spcPts val="0"/>
              </a:spcAft>
              <a:buNone/>
            </a:pPr>
            <a:endParaRPr sz="1300" dirty="0">
              <a:solidFill>
                <a:schemeClr val="lt1"/>
              </a:solidFill>
              <a:latin typeface="Times New Roman"/>
              <a:ea typeface="Times New Roman"/>
              <a:cs typeface="Times New Roman"/>
              <a:sym typeface="Times New Roman"/>
            </a:endParaRPr>
          </a:p>
          <a:p>
            <a:pPr marL="457200" lvl="0" indent="-304800" algn="just" rtl="0">
              <a:spcBef>
                <a:spcPts val="0"/>
              </a:spcBef>
              <a:spcAft>
                <a:spcPts val="0"/>
              </a:spcAft>
              <a:buClr>
                <a:schemeClr val="lt1"/>
              </a:buClr>
              <a:buSzPts val="1200"/>
              <a:buFont typeface="Times New Roman"/>
              <a:buChar char="❖"/>
            </a:pPr>
            <a:r>
              <a:rPr lang="en" sz="1300" dirty="0">
                <a:solidFill>
                  <a:schemeClr val="lt1"/>
                </a:solidFill>
                <a:latin typeface="Times New Roman"/>
                <a:ea typeface="Times New Roman"/>
                <a:cs typeface="Times New Roman"/>
                <a:sym typeface="Times New Roman"/>
              </a:rPr>
              <a:t>Reviewers with consistently lower ratings may indicate a need for improvement or additional training.</a:t>
            </a:r>
            <a:endParaRPr sz="1300" dirty="0">
              <a:solidFill>
                <a:schemeClr val="lt1"/>
              </a:solidFill>
              <a:latin typeface="Times New Roman"/>
              <a:ea typeface="Times New Roman"/>
              <a:cs typeface="Times New Roman"/>
              <a:sym typeface="Times New Roman"/>
            </a:endParaRPr>
          </a:p>
          <a:p>
            <a:pPr marL="0" lvl="0" indent="0" algn="just" rtl="0">
              <a:spcBef>
                <a:spcPts val="0"/>
              </a:spcBef>
              <a:spcAft>
                <a:spcPts val="0"/>
              </a:spcAft>
              <a:buNone/>
            </a:pPr>
            <a:endParaRPr sz="1300" dirty="0">
              <a:solidFill>
                <a:schemeClr val="lt1"/>
              </a:solidFill>
              <a:latin typeface="Times New Roman"/>
              <a:ea typeface="Times New Roman"/>
              <a:cs typeface="Times New Roman"/>
              <a:sym typeface="Times New Roman"/>
            </a:endParaRPr>
          </a:p>
          <a:p>
            <a:pPr marL="457200" lvl="0" indent="-304800" algn="just" rtl="0">
              <a:spcBef>
                <a:spcPts val="0"/>
              </a:spcBef>
              <a:spcAft>
                <a:spcPts val="0"/>
              </a:spcAft>
              <a:buClr>
                <a:schemeClr val="lt1"/>
              </a:buClr>
              <a:buSzPts val="1200"/>
              <a:buFont typeface="Times New Roman"/>
              <a:buChar char="❖"/>
            </a:pPr>
            <a:r>
              <a:rPr lang="en" sz="1300" dirty="0">
                <a:solidFill>
                  <a:schemeClr val="lt1"/>
                </a:solidFill>
                <a:latin typeface="Times New Roman"/>
                <a:ea typeface="Times New Roman"/>
                <a:cs typeface="Times New Roman"/>
                <a:sym typeface="Times New Roman"/>
              </a:rPr>
              <a:t>Lisa Wright is identified as the most well-liked reviewer based on the analysis.</a:t>
            </a:r>
            <a:endParaRPr sz="1300" dirty="0">
              <a:solidFill>
                <a:schemeClr val="lt1"/>
              </a:solidFill>
              <a:latin typeface="Times New Roman"/>
              <a:ea typeface="Times New Roman"/>
              <a:cs typeface="Times New Roman"/>
              <a:sym typeface="Times New Roman"/>
            </a:endParaRPr>
          </a:p>
          <a:p>
            <a:pPr marL="457200" lvl="0" indent="0" algn="just" rtl="0">
              <a:spcBef>
                <a:spcPts val="0"/>
              </a:spcBef>
              <a:spcAft>
                <a:spcPts val="0"/>
              </a:spcAft>
              <a:buNone/>
            </a:pPr>
            <a:endParaRPr sz="1300" dirty="0">
              <a:solidFill>
                <a:schemeClr val="lt1"/>
              </a:solidFill>
              <a:latin typeface="Times New Roman"/>
              <a:ea typeface="Times New Roman"/>
              <a:cs typeface="Times New Roman"/>
              <a:sym typeface="Times New Roman"/>
            </a:endParaRPr>
          </a:p>
          <a:p>
            <a:pPr marL="457200" lvl="0" indent="-304800" algn="just" rtl="0">
              <a:spcBef>
                <a:spcPts val="0"/>
              </a:spcBef>
              <a:spcAft>
                <a:spcPts val="0"/>
              </a:spcAft>
              <a:buClr>
                <a:schemeClr val="lt1"/>
              </a:buClr>
              <a:buSzPts val="1200"/>
              <a:buFont typeface="Times New Roman"/>
              <a:buChar char="❖"/>
            </a:pPr>
            <a:r>
              <a:rPr lang="en" sz="1300" dirty="0">
                <a:solidFill>
                  <a:schemeClr val="lt1"/>
                </a:solidFill>
                <a:latin typeface="Times New Roman"/>
                <a:ea typeface="Times New Roman"/>
                <a:cs typeface="Times New Roman"/>
                <a:sym typeface="Times New Roman"/>
              </a:rPr>
              <a:t>It helps evaluate the effectiveness of review sessions and identify variations in reviewer performance.</a:t>
            </a:r>
          </a:p>
          <a:p>
            <a:pPr marL="457200" lvl="0" indent="-304800" algn="just" rtl="0">
              <a:spcBef>
                <a:spcPts val="0"/>
              </a:spcBef>
              <a:spcAft>
                <a:spcPts val="0"/>
              </a:spcAft>
              <a:buClr>
                <a:schemeClr val="lt1"/>
              </a:buClr>
              <a:buSzPts val="1200"/>
              <a:buFont typeface="Times New Roman"/>
              <a:buChar char="❖"/>
            </a:pPr>
            <a:endParaRPr lang="en" sz="1300" dirty="0">
              <a:solidFill>
                <a:schemeClr val="lt1"/>
              </a:solidFill>
              <a:latin typeface="Times New Roman"/>
              <a:ea typeface="Times New Roman"/>
              <a:cs typeface="Times New Roman"/>
              <a:sym typeface="Times New Roman"/>
            </a:endParaRPr>
          </a:p>
          <a:p>
            <a:pPr marL="457200" lvl="0" indent="-304800" algn="just" rtl="0">
              <a:spcBef>
                <a:spcPts val="0"/>
              </a:spcBef>
              <a:spcAft>
                <a:spcPts val="0"/>
              </a:spcAft>
              <a:buClr>
                <a:schemeClr val="lt1"/>
              </a:buClr>
              <a:buSzPts val="1200"/>
              <a:buFont typeface="Times New Roman"/>
              <a:buChar char="❖"/>
            </a:pPr>
            <a:r>
              <a:rPr lang="en-US" sz="1300" dirty="0">
                <a:solidFill>
                  <a:schemeClr val="lt1"/>
                </a:solidFill>
                <a:latin typeface="Times New Roman"/>
                <a:ea typeface="Times New Roman"/>
                <a:cs typeface="Times New Roman"/>
                <a:sym typeface="Times New Roman"/>
              </a:rPr>
              <a:t>Allows the LACP to assess, compare, and identify patterns or trends in reviewer performance, including outstanding reviewers and areas that require improvement.</a:t>
            </a:r>
          </a:p>
          <a:p>
            <a:pPr marL="0" lvl="0" indent="0" algn="l" rtl="0">
              <a:spcBef>
                <a:spcPts val="0"/>
              </a:spcBef>
              <a:spcAft>
                <a:spcPts val="0"/>
              </a:spcAft>
              <a:buNone/>
            </a:pPr>
            <a:endParaRPr sz="1400" dirty="0">
              <a:solidFill>
                <a:schemeClr val="lt1"/>
              </a:solidFill>
              <a:latin typeface="Source Code Pro"/>
              <a:ea typeface="Source Code Pro"/>
              <a:cs typeface="Source Code Pro"/>
              <a:sym typeface="Source Code Pro"/>
            </a:endParaRPr>
          </a:p>
        </p:txBody>
      </p:sp>
      <p:sp>
        <p:nvSpPr>
          <p:cNvPr id="5" name="Slide Number Placeholder 4">
            <a:extLst>
              <a:ext uri="{FF2B5EF4-FFF2-40B4-BE49-F238E27FC236}">
                <a16:creationId xmlns:a16="http://schemas.microsoft.com/office/drawing/2014/main" id="{DA519F25-ED77-4520-E2E3-EFB3084ED60B}"/>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179520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2" name="Picture 41">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4" name="Rectangle 43">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47">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2" name="TextBox 51">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54" name="Rectangle 53">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8" name="Picture 57">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0" name="Rectangle 59">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B1FB0C-E917-2DAE-CEE3-4780BCC16A55}"/>
              </a:ext>
            </a:extLst>
          </p:cNvPr>
          <p:cNvSpPr>
            <a:spLocks noGrp="1"/>
          </p:cNvSpPr>
          <p:nvPr>
            <p:ph type="title"/>
          </p:nvPr>
        </p:nvSpPr>
        <p:spPr>
          <a:xfrm>
            <a:off x="1942742" y="209079"/>
            <a:ext cx="8472187" cy="790997"/>
          </a:xfrm>
        </p:spPr>
        <p:txBody>
          <a:bodyPr vert="horz" lIns="91440" tIns="45720" rIns="91440" bIns="45720" rtlCol="0" anchor="t">
            <a:noAutofit/>
          </a:bodyPr>
          <a:lstStyle/>
          <a:p>
            <a:pPr algn="ctr"/>
            <a:r>
              <a:rPr lang="en-US" sz="4000" b="1" dirty="0">
                <a:latin typeface="Times New Roman" panose="02020603050405020304" pitchFamily="18" charset="0"/>
                <a:cs typeface="Times New Roman" panose="02020603050405020304" pitchFamily="18" charset="0"/>
              </a:rPr>
              <a:t>EXPLORATORY DATA ANALYSIS</a:t>
            </a:r>
          </a:p>
        </p:txBody>
      </p:sp>
      <p:sp>
        <p:nvSpPr>
          <p:cNvPr id="66" name="Rectangle 65">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142;p24">
            <a:extLst>
              <a:ext uri="{FF2B5EF4-FFF2-40B4-BE49-F238E27FC236}">
                <a16:creationId xmlns:a16="http://schemas.microsoft.com/office/drawing/2014/main" id="{94A0F00F-299C-B93E-CF03-AF1CFFA2E14E}"/>
              </a:ext>
            </a:extLst>
          </p:cNvPr>
          <p:cNvSpPr txBox="1"/>
          <p:nvPr/>
        </p:nvSpPr>
        <p:spPr>
          <a:xfrm>
            <a:off x="8606818" y="885546"/>
            <a:ext cx="2698057" cy="5986224"/>
          </a:xfrm>
          <a:prstGeom prst="rect">
            <a:avLst/>
          </a:prstGeom>
          <a:noFill/>
          <a:ln>
            <a:noFill/>
          </a:ln>
        </p:spPr>
        <p:txBody>
          <a:bodyPr spcFirstLastPara="1" wrap="square" lIns="91425" tIns="91425" rIns="91425" bIns="91425" anchor="t" anchorCtr="0">
            <a:spAutoFit/>
          </a:bodyPr>
          <a:lstStyle/>
          <a:p>
            <a:pPr marL="457200" lvl="0" indent="-304800" algn="just" rtl="0">
              <a:spcBef>
                <a:spcPts val="0"/>
              </a:spcBef>
              <a:spcAft>
                <a:spcPts val="0"/>
              </a:spcAft>
              <a:buClr>
                <a:schemeClr val="lt1"/>
              </a:buClr>
              <a:buSzPts val="1200"/>
              <a:buFont typeface="Times New Roman"/>
              <a:buChar char="❖"/>
            </a:pPr>
            <a:r>
              <a:rPr lang="en-US" sz="1300" dirty="0">
                <a:solidFill>
                  <a:schemeClr val="lt1"/>
                </a:solidFill>
                <a:latin typeface="Times New Roman"/>
                <a:ea typeface="Times New Roman"/>
                <a:cs typeface="Times New Roman"/>
                <a:sym typeface="Times New Roman"/>
              </a:rPr>
              <a:t>The visualization clearly shows the distribution of photographers' timeline selections.</a:t>
            </a:r>
          </a:p>
          <a:p>
            <a:pPr marL="457200" lvl="0" indent="0" algn="just" rtl="0">
              <a:spcBef>
                <a:spcPts val="0"/>
              </a:spcBef>
              <a:spcAft>
                <a:spcPts val="0"/>
              </a:spcAft>
              <a:buNone/>
            </a:pPr>
            <a:endParaRPr lang="en-US" sz="1300" dirty="0">
              <a:solidFill>
                <a:schemeClr val="lt1"/>
              </a:solidFill>
              <a:latin typeface="Times New Roman"/>
              <a:ea typeface="Times New Roman"/>
              <a:cs typeface="Times New Roman"/>
              <a:sym typeface="Times New Roman"/>
            </a:endParaRPr>
          </a:p>
          <a:p>
            <a:pPr marL="457200" lvl="0" indent="-304800" algn="just" rtl="0">
              <a:spcBef>
                <a:spcPts val="0"/>
              </a:spcBef>
              <a:spcAft>
                <a:spcPts val="0"/>
              </a:spcAft>
              <a:buClr>
                <a:schemeClr val="lt1"/>
              </a:buClr>
              <a:buSzPts val="1200"/>
              <a:buFont typeface="Times New Roman"/>
              <a:buChar char="❖"/>
            </a:pPr>
            <a:r>
              <a:rPr lang="en-US" sz="1300" dirty="0">
                <a:solidFill>
                  <a:schemeClr val="lt1"/>
                </a:solidFill>
                <a:latin typeface="Times New Roman"/>
                <a:ea typeface="Times New Roman"/>
                <a:cs typeface="Times New Roman"/>
                <a:sym typeface="Times New Roman"/>
              </a:rPr>
              <a:t>Friday is the busiest day of the week for both management staff and LACP reviewers.</a:t>
            </a:r>
          </a:p>
          <a:p>
            <a:pPr marL="457200" lvl="0" indent="0" algn="just" rtl="0">
              <a:spcBef>
                <a:spcPts val="0"/>
              </a:spcBef>
              <a:spcAft>
                <a:spcPts val="0"/>
              </a:spcAft>
              <a:buNone/>
            </a:pPr>
            <a:endParaRPr lang="en-US" sz="1300" dirty="0">
              <a:solidFill>
                <a:schemeClr val="lt1"/>
              </a:solidFill>
              <a:latin typeface="Times New Roman"/>
              <a:ea typeface="Times New Roman"/>
              <a:cs typeface="Times New Roman"/>
              <a:sym typeface="Times New Roman"/>
            </a:endParaRPr>
          </a:p>
          <a:p>
            <a:pPr marL="457200" lvl="0" indent="-304800" algn="just" rtl="0">
              <a:spcBef>
                <a:spcPts val="0"/>
              </a:spcBef>
              <a:spcAft>
                <a:spcPts val="0"/>
              </a:spcAft>
              <a:buClr>
                <a:schemeClr val="lt1"/>
              </a:buClr>
              <a:buSzPts val="1200"/>
              <a:buFont typeface="Times New Roman"/>
              <a:buChar char="❖"/>
            </a:pPr>
            <a:r>
              <a:rPr lang="en-US" sz="1300" dirty="0">
                <a:solidFill>
                  <a:schemeClr val="lt1"/>
                </a:solidFill>
                <a:latin typeface="Times New Roman"/>
                <a:ea typeface="Times New Roman"/>
                <a:cs typeface="Times New Roman"/>
                <a:sym typeface="Times New Roman"/>
              </a:rPr>
              <a:t>Preferences and trends of photographers can be observed through the visualization.</a:t>
            </a:r>
          </a:p>
          <a:p>
            <a:pPr marL="457200" lvl="0" indent="0" algn="just" rtl="0">
              <a:spcBef>
                <a:spcPts val="0"/>
              </a:spcBef>
              <a:spcAft>
                <a:spcPts val="0"/>
              </a:spcAft>
              <a:buNone/>
            </a:pPr>
            <a:endParaRPr lang="en-US" sz="1300" dirty="0">
              <a:solidFill>
                <a:schemeClr val="lt1"/>
              </a:solidFill>
              <a:latin typeface="Times New Roman"/>
              <a:ea typeface="Times New Roman"/>
              <a:cs typeface="Times New Roman"/>
              <a:sym typeface="Times New Roman"/>
            </a:endParaRPr>
          </a:p>
          <a:p>
            <a:pPr marL="457200" lvl="0" indent="-304800" algn="just" rtl="0">
              <a:spcBef>
                <a:spcPts val="0"/>
              </a:spcBef>
              <a:spcAft>
                <a:spcPts val="0"/>
              </a:spcAft>
              <a:buClr>
                <a:schemeClr val="lt1"/>
              </a:buClr>
              <a:buSzPts val="1200"/>
              <a:buFont typeface="Times New Roman"/>
              <a:buChar char="❖"/>
            </a:pPr>
            <a:r>
              <a:rPr lang="en-US" sz="1300" dirty="0">
                <a:solidFill>
                  <a:schemeClr val="lt1"/>
                </a:solidFill>
                <a:latin typeface="Times New Roman"/>
                <a:ea typeface="Times New Roman"/>
                <a:cs typeface="Times New Roman"/>
                <a:sym typeface="Times New Roman"/>
              </a:rPr>
              <a:t>The LACP can gain insights into photographers' preferences for different timelines.</a:t>
            </a:r>
          </a:p>
          <a:p>
            <a:pPr marL="457200" lvl="0" indent="0" algn="just" rtl="0">
              <a:spcBef>
                <a:spcPts val="0"/>
              </a:spcBef>
              <a:spcAft>
                <a:spcPts val="0"/>
              </a:spcAft>
              <a:buNone/>
            </a:pPr>
            <a:endParaRPr lang="en-US" sz="1300" dirty="0">
              <a:solidFill>
                <a:schemeClr val="lt1"/>
              </a:solidFill>
              <a:latin typeface="Times New Roman"/>
              <a:ea typeface="Times New Roman"/>
              <a:cs typeface="Times New Roman"/>
              <a:sym typeface="Times New Roman"/>
            </a:endParaRPr>
          </a:p>
          <a:p>
            <a:pPr marL="457200" lvl="0" indent="-304800" algn="just" rtl="0">
              <a:spcBef>
                <a:spcPts val="0"/>
              </a:spcBef>
              <a:spcAft>
                <a:spcPts val="0"/>
              </a:spcAft>
              <a:buClr>
                <a:schemeClr val="lt1"/>
              </a:buClr>
              <a:buSzPts val="1200"/>
              <a:buFont typeface="Times New Roman"/>
              <a:buChar char="❖"/>
            </a:pPr>
            <a:r>
              <a:rPr lang="en-US" sz="1300" dirty="0">
                <a:solidFill>
                  <a:schemeClr val="lt1"/>
                </a:solidFill>
                <a:latin typeface="Times New Roman"/>
                <a:ea typeface="Times New Roman"/>
                <a:cs typeface="Times New Roman"/>
                <a:sym typeface="Times New Roman"/>
              </a:rPr>
              <a:t>This information can help the LACP in scheduling events and allocating resources effectively.</a:t>
            </a:r>
          </a:p>
          <a:p>
            <a:pPr marL="457200" lvl="0" indent="0" algn="just" rtl="0">
              <a:spcBef>
                <a:spcPts val="0"/>
              </a:spcBef>
              <a:spcAft>
                <a:spcPts val="0"/>
              </a:spcAft>
              <a:buNone/>
            </a:pPr>
            <a:endParaRPr lang="en-US" sz="1300" dirty="0">
              <a:solidFill>
                <a:schemeClr val="lt1"/>
              </a:solidFill>
              <a:latin typeface="Times New Roman"/>
              <a:ea typeface="Times New Roman"/>
              <a:cs typeface="Times New Roman"/>
              <a:sym typeface="Times New Roman"/>
            </a:endParaRPr>
          </a:p>
          <a:p>
            <a:pPr marL="457200" lvl="0" indent="-304800" algn="just" rtl="0">
              <a:spcBef>
                <a:spcPts val="0"/>
              </a:spcBef>
              <a:spcAft>
                <a:spcPts val="0"/>
              </a:spcAft>
              <a:buClr>
                <a:schemeClr val="lt1"/>
              </a:buClr>
              <a:buSzPts val="1200"/>
              <a:buFont typeface="Times New Roman"/>
              <a:buChar char="❖"/>
            </a:pPr>
            <a:r>
              <a:rPr lang="en-US" sz="1300" dirty="0">
                <a:solidFill>
                  <a:schemeClr val="lt1"/>
                </a:solidFill>
                <a:latin typeface="Times New Roman"/>
                <a:ea typeface="Times New Roman"/>
                <a:cs typeface="Times New Roman"/>
                <a:sym typeface="Times New Roman"/>
              </a:rPr>
              <a:t>The visualization can indicate preferred timelines based on higher frequency, guiding event planning and funding decisions.</a:t>
            </a:r>
          </a:p>
          <a:p>
            <a:pPr marL="0" lvl="0" indent="0" algn="just" rtl="0">
              <a:spcBef>
                <a:spcPts val="0"/>
              </a:spcBef>
              <a:spcAft>
                <a:spcPts val="0"/>
              </a:spcAft>
              <a:buNone/>
            </a:pPr>
            <a:endParaRPr lang="en-US" sz="1300" dirty="0">
              <a:solidFill>
                <a:schemeClr val="lt1"/>
              </a:solidFill>
              <a:latin typeface="Source Code Pro"/>
              <a:ea typeface="Source Code Pro"/>
              <a:cs typeface="Source Code Pro"/>
              <a:sym typeface="Source Code Pro"/>
            </a:endParaRPr>
          </a:p>
        </p:txBody>
      </p:sp>
      <p:pic>
        <p:nvPicPr>
          <p:cNvPr id="5" name="Content Placeholder 4" descr="Chart, bar chart&#10;&#10;Description automatically generated">
            <a:extLst>
              <a:ext uri="{FF2B5EF4-FFF2-40B4-BE49-F238E27FC236}">
                <a16:creationId xmlns:a16="http://schemas.microsoft.com/office/drawing/2014/main" id="{47395510-FACB-56C4-F38F-A83DA69BCAE0}"/>
              </a:ext>
            </a:extLst>
          </p:cNvPr>
          <p:cNvPicPr>
            <a:picLocks noGrp="1" noChangeAspect="1"/>
          </p:cNvPicPr>
          <p:nvPr>
            <p:ph idx="1"/>
          </p:nvPr>
        </p:nvPicPr>
        <p:blipFill>
          <a:blip r:embed="rId5"/>
          <a:stretch>
            <a:fillRect/>
          </a:stretch>
        </p:blipFill>
        <p:spPr>
          <a:xfrm>
            <a:off x="1151000" y="1059975"/>
            <a:ext cx="7560467" cy="5588946"/>
          </a:xfrm>
        </p:spPr>
      </p:pic>
      <p:sp>
        <p:nvSpPr>
          <p:cNvPr id="4" name="Slide Number Placeholder 3">
            <a:extLst>
              <a:ext uri="{FF2B5EF4-FFF2-40B4-BE49-F238E27FC236}">
                <a16:creationId xmlns:a16="http://schemas.microsoft.com/office/drawing/2014/main" id="{3A8D028B-54EF-5B7D-8D05-6A37D853AB69}"/>
              </a:ext>
            </a:extLst>
          </p:cNvPr>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56913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2" name="Picture 41">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4" name="Rectangle 43">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47">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2" name="TextBox 51">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54" name="Rectangle 53">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8" name="Picture 57">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0" name="Rectangle 59">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B1FB0C-E917-2DAE-CEE3-4780BCC16A55}"/>
              </a:ext>
            </a:extLst>
          </p:cNvPr>
          <p:cNvSpPr>
            <a:spLocks noGrp="1"/>
          </p:cNvSpPr>
          <p:nvPr>
            <p:ph type="title"/>
          </p:nvPr>
        </p:nvSpPr>
        <p:spPr>
          <a:xfrm>
            <a:off x="1942742" y="209079"/>
            <a:ext cx="8472187" cy="790997"/>
          </a:xfrm>
        </p:spPr>
        <p:txBody>
          <a:bodyPr vert="horz" lIns="91440" tIns="45720" rIns="91440" bIns="45720" rtlCol="0" anchor="t">
            <a:noAutofit/>
          </a:bodyPr>
          <a:lstStyle/>
          <a:p>
            <a:pPr algn="ctr"/>
            <a:r>
              <a:rPr lang="en-US" sz="4000" b="1" dirty="0">
                <a:latin typeface="Times New Roman" panose="02020603050405020304" pitchFamily="18" charset="0"/>
                <a:cs typeface="Times New Roman" panose="02020603050405020304" pitchFamily="18" charset="0"/>
              </a:rPr>
              <a:t>EXPLORATORY DATA ANALYSIS</a:t>
            </a:r>
          </a:p>
        </p:txBody>
      </p:sp>
      <p:sp>
        <p:nvSpPr>
          <p:cNvPr id="66" name="Rectangle 65">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142;p24">
            <a:extLst>
              <a:ext uri="{FF2B5EF4-FFF2-40B4-BE49-F238E27FC236}">
                <a16:creationId xmlns:a16="http://schemas.microsoft.com/office/drawing/2014/main" id="{94A0F00F-299C-B93E-CF03-AF1CFFA2E14E}"/>
              </a:ext>
            </a:extLst>
          </p:cNvPr>
          <p:cNvSpPr txBox="1"/>
          <p:nvPr/>
        </p:nvSpPr>
        <p:spPr>
          <a:xfrm>
            <a:off x="930577" y="4806370"/>
            <a:ext cx="9924600" cy="1985129"/>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lt1"/>
              </a:buClr>
              <a:buSzPts val="1200"/>
              <a:buFont typeface="Times New Roman"/>
              <a:buChar char="❖"/>
            </a:pPr>
            <a:r>
              <a:rPr lang="en-US" sz="1300" dirty="0">
                <a:solidFill>
                  <a:schemeClr val="lt1"/>
                </a:solidFill>
                <a:latin typeface="Times New Roman"/>
                <a:ea typeface="Times New Roman"/>
                <a:cs typeface="Times New Roman"/>
                <a:sym typeface="Times New Roman"/>
              </a:rPr>
              <a:t>Top ten attendees who reviewed Los Angeles Center of Photography listed in bar plot.</a:t>
            </a:r>
          </a:p>
          <a:p>
            <a:pPr marL="457200" lvl="0" indent="-304800" algn="just" rtl="0">
              <a:spcBef>
                <a:spcPts val="0"/>
              </a:spcBef>
              <a:spcAft>
                <a:spcPts val="0"/>
              </a:spcAft>
              <a:buClr>
                <a:schemeClr val="lt1"/>
              </a:buClr>
              <a:buSzPts val="1200"/>
              <a:buFont typeface="Times New Roman"/>
              <a:buChar char="❖"/>
            </a:pPr>
            <a:endParaRPr lang="en-US" sz="1300" dirty="0">
              <a:solidFill>
                <a:schemeClr val="lt1"/>
              </a:solidFill>
              <a:latin typeface="Times New Roman"/>
              <a:ea typeface="Times New Roman"/>
              <a:cs typeface="Times New Roman"/>
              <a:sym typeface="Times New Roman"/>
            </a:endParaRPr>
          </a:p>
          <a:p>
            <a:pPr marL="457200" lvl="0" indent="-304800" algn="just" rtl="0">
              <a:spcBef>
                <a:spcPts val="0"/>
              </a:spcBef>
              <a:spcAft>
                <a:spcPts val="0"/>
              </a:spcAft>
              <a:buClr>
                <a:schemeClr val="lt1"/>
              </a:buClr>
              <a:buSzPts val="1200"/>
              <a:buFont typeface="Times New Roman"/>
              <a:buChar char="❖"/>
            </a:pPr>
            <a:r>
              <a:rPr lang="en-US" sz="1300" dirty="0">
                <a:solidFill>
                  <a:schemeClr val="lt1"/>
                </a:solidFill>
                <a:latin typeface="Times New Roman"/>
                <a:ea typeface="Times New Roman"/>
                <a:cs typeface="Times New Roman"/>
                <a:sym typeface="Times New Roman"/>
              </a:rPr>
              <a:t>Sean </a:t>
            </a:r>
            <a:r>
              <a:rPr lang="en-US" sz="1300" dirty="0" err="1">
                <a:solidFill>
                  <a:schemeClr val="lt1"/>
                </a:solidFill>
                <a:latin typeface="Times New Roman"/>
                <a:ea typeface="Times New Roman"/>
                <a:cs typeface="Times New Roman"/>
                <a:sym typeface="Times New Roman"/>
              </a:rPr>
              <a:t>Deangelo</a:t>
            </a:r>
            <a:r>
              <a:rPr lang="en-US" sz="1300" dirty="0">
                <a:solidFill>
                  <a:schemeClr val="lt1"/>
                </a:solidFill>
                <a:latin typeface="Times New Roman"/>
                <a:ea typeface="Times New Roman"/>
                <a:cs typeface="Times New Roman"/>
                <a:sym typeface="Times New Roman"/>
              </a:rPr>
              <a:t> received the most reviews (13), followed by three actors with eight reviews each (Anne Coolidge and Annette Beaulieu).</a:t>
            </a:r>
          </a:p>
          <a:p>
            <a:pPr marL="152400" lvl="0" algn="just" rtl="0">
              <a:spcBef>
                <a:spcPts val="0"/>
              </a:spcBef>
              <a:spcAft>
                <a:spcPts val="0"/>
              </a:spcAft>
              <a:buClr>
                <a:schemeClr val="lt1"/>
              </a:buClr>
              <a:buSzPts val="1200"/>
            </a:pPr>
            <a:endParaRPr lang="en-US" sz="1300" dirty="0">
              <a:solidFill>
                <a:schemeClr val="lt1"/>
              </a:solidFill>
              <a:latin typeface="Times New Roman"/>
              <a:ea typeface="Times New Roman"/>
              <a:cs typeface="Times New Roman"/>
              <a:sym typeface="Times New Roman"/>
            </a:endParaRPr>
          </a:p>
          <a:p>
            <a:pPr marL="457200" lvl="0" indent="-304800" algn="just" rtl="0">
              <a:spcBef>
                <a:spcPts val="0"/>
              </a:spcBef>
              <a:spcAft>
                <a:spcPts val="0"/>
              </a:spcAft>
              <a:buClr>
                <a:schemeClr val="lt1"/>
              </a:buClr>
              <a:buSzPts val="1200"/>
              <a:buFont typeface="Times New Roman"/>
              <a:buChar char="❖"/>
            </a:pPr>
            <a:r>
              <a:rPr lang="en-US" sz="1300" dirty="0">
                <a:solidFill>
                  <a:schemeClr val="lt1"/>
                </a:solidFill>
                <a:latin typeface="Times New Roman"/>
                <a:ea typeface="Times New Roman"/>
                <a:cs typeface="Times New Roman"/>
                <a:sym typeface="Times New Roman"/>
              </a:rPr>
              <a:t>Remaining names on the list have five reviews, suggesting Sean </a:t>
            </a:r>
            <a:r>
              <a:rPr lang="en-US" sz="1300" dirty="0" err="1">
                <a:solidFill>
                  <a:schemeClr val="lt1"/>
                </a:solidFill>
                <a:latin typeface="Times New Roman"/>
                <a:ea typeface="Times New Roman"/>
                <a:cs typeface="Times New Roman"/>
                <a:sym typeface="Times New Roman"/>
              </a:rPr>
              <a:t>Deangelo</a:t>
            </a:r>
            <a:r>
              <a:rPr lang="en-US" sz="1300" dirty="0">
                <a:solidFill>
                  <a:schemeClr val="lt1"/>
                </a:solidFill>
                <a:latin typeface="Times New Roman"/>
                <a:ea typeface="Times New Roman"/>
                <a:cs typeface="Times New Roman"/>
                <a:sym typeface="Times New Roman"/>
              </a:rPr>
              <a:t> had the greatest influence on the center's reputation.</a:t>
            </a:r>
          </a:p>
          <a:p>
            <a:pPr marL="457200" lvl="0" indent="-304800" algn="just" rtl="0">
              <a:spcBef>
                <a:spcPts val="0"/>
              </a:spcBef>
              <a:spcAft>
                <a:spcPts val="0"/>
              </a:spcAft>
              <a:buClr>
                <a:schemeClr val="lt1"/>
              </a:buClr>
              <a:buSzPts val="1200"/>
              <a:buFont typeface="Times New Roman"/>
              <a:buChar char="❖"/>
            </a:pPr>
            <a:endParaRPr lang="en-US" sz="1300" dirty="0">
              <a:solidFill>
                <a:schemeClr val="lt1"/>
              </a:solidFill>
              <a:latin typeface="Times New Roman"/>
              <a:ea typeface="Times New Roman"/>
              <a:cs typeface="Times New Roman"/>
              <a:sym typeface="Times New Roman"/>
            </a:endParaRPr>
          </a:p>
          <a:p>
            <a:pPr marL="457200" lvl="0" indent="-304800" algn="just" rtl="0">
              <a:spcBef>
                <a:spcPts val="0"/>
              </a:spcBef>
              <a:spcAft>
                <a:spcPts val="0"/>
              </a:spcAft>
              <a:buClr>
                <a:schemeClr val="lt1"/>
              </a:buClr>
              <a:buSzPts val="1200"/>
              <a:buFont typeface="Times New Roman"/>
              <a:buChar char="❖"/>
            </a:pPr>
            <a:r>
              <a:rPr lang="en-US" sz="1300" dirty="0">
                <a:solidFill>
                  <a:schemeClr val="lt1"/>
                </a:solidFill>
                <a:latin typeface="Times New Roman"/>
                <a:ea typeface="Times New Roman"/>
                <a:cs typeface="Times New Roman"/>
                <a:sym typeface="Times New Roman"/>
              </a:rPr>
              <a:t>Some attendees submitted only five reviews, indicating they may have participated in a single event or session.</a:t>
            </a:r>
          </a:p>
          <a:p>
            <a:pPr marL="152400" lvl="0" algn="just" rtl="0">
              <a:spcBef>
                <a:spcPts val="0"/>
              </a:spcBef>
              <a:spcAft>
                <a:spcPts val="0"/>
              </a:spcAft>
              <a:buClr>
                <a:schemeClr val="lt1"/>
              </a:buClr>
              <a:buSzPts val="1200"/>
            </a:pPr>
            <a:endParaRPr lang="en-US" sz="1300" dirty="0">
              <a:solidFill>
                <a:schemeClr val="lt1"/>
              </a:solidFill>
              <a:latin typeface="Times New Roman"/>
              <a:ea typeface="Times New Roman"/>
              <a:cs typeface="Times New Roman"/>
              <a:sym typeface="Times New Roman"/>
            </a:endParaRPr>
          </a:p>
          <a:p>
            <a:pPr marL="457200" lvl="0" indent="-304800" algn="just" rtl="0">
              <a:spcBef>
                <a:spcPts val="0"/>
              </a:spcBef>
              <a:spcAft>
                <a:spcPts val="0"/>
              </a:spcAft>
              <a:buClr>
                <a:schemeClr val="lt1"/>
              </a:buClr>
              <a:buSzPts val="1200"/>
              <a:buFont typeface="Times New Roman"/>
              <a:buChar char="❖"/>
            </a:pPr>
            <a:r>
              <a:rPr lang="en-US" sz="1300" dirty="0">
                <a:solidFill>
                  <a:schemeClr val="lt1"/>
                </a:solidFill>
                <a:latin typeface="Times New Roman"/>
                <a:ea typeface="Times New Roman"/>
                <a:cs typeface="Times New Roman"/>
                <a:sym typeface="Times New Roman"/>
              </a:rPr>
              <a:t>This data helps identify highly involved attendees for potential further engagement or participation.</a:t>
            </a:r>
          </a:p>
        </p:txBody>
      </p:sp>
      <p:pic>
        <p:nvPicPr>
          <p:cNvPr id="8" name="Google Shape;157;p26">
            <a:extLst>
              <a:ext uri="{FF2B5EF4-FFF2-40B4-BE49-F238E27FC236}">
                <a16:creationId xmlns:a16="http://schemas.microsoft.com/office/drawing/2014/main" id="{528D1D42-E885-44E4-1D30-ED38D386D410}"/>
              </a:ext>
            </a:extLst>
          </p:cNvPr>
          <p:cNvPicPr preferRelativeResize="0"/>
          <p:nvPr/>
        </p:nvPicPr>
        <p:blipFill>
          <a:blip r:embed="rId5">
            <a:alphaModFix/>
          </a:blip>
          <a:stretch>
            <a:fillRect/>
          </a:stretch>
        </p:blipFill>
        <p:spPr>
          <a:xfrm>
            <a:off x="1306895" y="1000076"/>
            <a:ext cx="9576075" cy="3530518"/>
          </a:xfrm>
          <a:prstGeom prst="rect">
            <a:avLst/>
          </a:prstGeom>
          <a:noFill/>
          <a:ln w="9525" cap="flat" cmpd="sng">
            <a:solidFill>
              <a:schemeClr val="dk2"/>
            </a:solidFill>
            <a:prstDash val="solid"/>
            <a:round/>
            <a:headEnd type="none" w="sm" len="sm"/>
            <a:tailEnd type="none" w="sm" len="sm"/>
          </a:ln>
        </p:spPr>
      </p:pic>
      <p:sp>
        <p:nvSpPr>
          <p:cNvPr id="4" name="Slide Number Placeholder 3">
            <a:extLst>
              <a:ext uri="{FF2B5EF4-FFF2-40B4-BE49-F238E27FC236}">
                <a16:creationId xmlns:a16="http://schemas.microsoft.com/office/drawing/2014/main" id="{60124989-13EA-BF13-62C7-AD6B1345F760}"/>
              </a:ext>
            </a:extLst>
          </p:cNvPr>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685456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2" name="Picture 41">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4" name="Rectangle 43">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47">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2" name="TextBox 51">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54" name="Rectangle 53">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8" name="Picture 57">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0" name="Rectangle 59">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B1FB0C-E917-2DAE-CEE3-4780BCC16A55}"/>
              </a:ext>
            </a:extLst>
          </p:cNvPr>
          <p:cNvSpPr>
            <a:spLocks noGrp="1"/>
          </p:cNvSpPr>
          <p:nvPr>
            <p:ph type="title"/>
          </p:nvPr>
        </p:nvSpPr>
        <p:spPr>
          <a:xfrm>
            <a:off x="1939827" y="132713"/>
            <a:ext cx="8472187" cy="790997"/>
          </a:xfrm>
        </p:spPr>
        <p:txBody>
          <a:bodyPr vert="horz" lIns="91440" tIns="45720" rIns="91440" bIns="45720" rtlCol="0" anchor="t">
            <a:noAutofit/>
          </a:bodyPr>
          <a:lstStyle/>
          <a:p>
            <a:pPr algn="ctr"/>
            <a:r>
              <a:rPr lang="en-US" sz="4000" b="1" dirty="0">
                <a:latin typeface="Times New Roman" panose="02020603050405020304" pitchFamily="18" charset="0"/>
                <a:cs typeface="Times New Roman" panose="02020603050405020304" pitchFamily="18" charset="0"/>
              </a:rPr>
              <a:t>VISUALIZATION ANALYSIS </a:t>
            </a:r>
          </a:p>
        </p:txBody>
      </p:sp>
      <p:sp>
        <p:nvSpPr>
          <p:cNvPr id="66" name="Rectangle 65">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E85D546F-7577-AD5E-A927-9E6B40CB2541}"/>
              </a:ext>
            </a:extLst>
          </p:cNvPr>
          <p:cNvSpPr>
            <a:spLocks noGrp="1"/>
          </p:cNvSpPr>
          <p:nvPr>
            <p:ph idx="1"/>
          </p:nvPr>
        </p:nvSpPr>
        <p:spPr>
          <a:xfrm>
            <a:off x="8801100" y="926427"/>
            <a:ext cx="2428858" cy="5798859"/>
          </a:xfrm>
        </p:spPr>
        <p:txBody>
          <a:bodyPr>
            <a:noAutofit/>
          </a:bodyPr>
          <a:lstStyle/>
          <a:p>
            <a:pPr marL="457200" lvl="0" indent="-304800" algn="just" rtl="0">
              <a:spcBef>
                <a:spcPts val="0"/>
              </a:spcBef>
              <a:spcAft>
                <a:spcPts val="0"/>
              </a:spcAft>
              <a:buClr>
                <a:schemeClr val="lt1"/>
              </a:buClr>
              <a:buSzPts val="1200"/>
              <a:buFont typeface="Times New Roman"/>
              <a:buChar char="❖"/>
            </a:pPr>
            <a:r>
              <a:rPr lang="en-US" sz="1300" dirty="0">
                <a:solidFill>
                  <a:schemeClr val="lt1"/>
                </a:solidFill>
                <a:latin typeface="Times New Roman"/>
                <a:ea typeface="Times New Roman"/>
                <a:cs typeface="Times New Roman"/>
                <a:sym typeface="Times New Roman"/>
              </a:rPr>
              <a:t>The visualization "Reviewer Ratings by Available Timeline" presents data on reviewer ratings for different timelines.</a:t>
            </a:r>
          </a:p>
          <a:p>
            <a:pPr marL="152400" lvl="0" indent="0" algn="just" rtl="0">
              <a:spcBef>
                <a:spcPts val="0"/>
              </a:spcBef>
              <a:spcAft>
                <a:spcPts val="0"/>
              </a:spcAft>
              <a:buClr>
                <a:schemeClr val="lt1"/>
              </a:buClr>
              <a:buSzPts val="1200"/>
              <a:buNone/>
            </a:pPr>
            <a:endParaRPr lang="en-US" sz="1300" dirty="0">
              <a:solidFill>
                <a:schemeClr val="lt1"/>
              </a:solidFill>
              <a:latin typeface="Times New Roman"/>
              <a:ea typeface="Times New Roman"/>
              <a:cs typeface="Times New Roman"/>
              <a:sym typeface="Times New Roman"/>
            </a:endParaRPr>
          </a:p>
          <a:p>
            <a:pPr marL="457200" lvl="0" indent="-304800" algn="just" rtl="0">
              <a:spcBef>
                <a:spcPts val="0"/>
              </a:spcBef>
              <a:spcAft>
                <a:spcPts val="0"/>
              </a:spcAft>
              <a:buClr>
                <a:schemeClr val="lt1"/>
              </a:buClr>
              <a:buSzPts val="1200"/>
              <a:buFont typeface="Times New Roman"/>
              <a:buChar char="❖"/>
            </a:pPr>
            <a:r>
              <a:rPr lang="en-US" sz="1300" dirty="0">
                <a:solidFill>
                  <a:schemeClr val="lt1"/>
                </a:solidFill>
                <a:latin typeface="Times New Roman"/>
                <a:ea typeface="Times New Roman"/>
                <a:cs typeface="Times New Roman"/>
                <a:sym typeface="Times New Roman"/>
              </a:rPr>
              <a:t>Reviewer ratings range from 116 to 471, indicating varying performance levels.</a:t>
            </a:r>
          </a:p>
          <a:p>
            <a:pPr marL="152400" lvl="0" indent="0" algn="just" rtl="0">
              <a:spcBef>
                <a:spcPts val="0"/>
              </a:spcBef>
              <a:spcAft>
                <a:spcPts val="0"/>
              </a:spcAft>
              <a:buClr>
                <a:schemeClr val="lt1"/>
              </a:buClr>
              <a:buSzPts val="1200"/>
              <a:buNone/>
            </a:pPr>
            <a:endParaRPr lang="en-US" sz="1300" dirty="0">
              <a:solidFill>
                <a:schemeClr val="lt1"/>
              </a:solidFill>
              <a:latin typeface="Times New Roman"/>
              <a:ea typeface="Times New Roman"/>
              <a:cs typeface="Times New Roman"/>
              <a:sym typeface="Times New Roman"/>
            </a:endParaRPr>
          </a:p>
          <a:p>
            <a:pPr marL="457200" lvl="0" indent="-304800" algn="just" rtl="0">
              <a:spcBef>
                <a:spcPts val="0"/>
              </a:spcBef>
              <a:spcAft>
                <a:spcPts val="0"/>
              </a:spcAft>
              <a:buClr>
                <a:schemeClr val="lt1"/>
              </a:buClr>
              <a:buSzPts val="1200"/>
              <a:buFont typeface="Times New Roman"/>
              <a:buChar char="❖"/>
            </a:pPr>
            <a:r>
              <a:rPr lang="en-US" sz="1300" dirty="0">
                <a:solidFill>
                  <a:schemeClr val="lt1"/>
                </a:solidFill>
                <a:latin typeface="Times New Roman"/>
                <a:ea typeface="Times New Roman"/>
                <a:cs typeface="Times New Roman"/>
                <a:sym typeface="Times New Roman"/>
              </a:rPr>
              <a:t>"Douglas Foster" and "Elizabeth Cooper" consistently receive high ratings, indicating reliability and proficiency.</a:t>
            </a:r>
          </a:p>
          <a:p>
            <a:pPr marL="152400" lvl="0" indent="0" algn="just" rtl="0">
              <a:spcBef>
                <a:spcPts val="0"/>
              </a:spcBef>
              <a:spcAft>
                <a:spcPts val="0"/>
              </a:spcAft>
              <a:buClr>
                <a:schemeClr val="lt1"/>
              </a:buClr>
              <a:buSzPts val="1200"/>
              <a:buNone/>
            </a:pPr>
            <a:endParaRPr lang="en-US" sz="1300" dirty="0">
              <a:solidFill>
                <a:schemeClr val="lt1"/>
              </a:solidFill>
              <a:latin typeface="Times New Roman"/>
              <a:ea typeface="Times New Roman"/>
              <a:cs typeface="Times New Roman"/>
              <a:sym typeface="Times New Roman"/>
            </a:endParaRPr>
          </a:p>
          <a:p>
            <a:pPr marL="457200" lvl="0" indent="-304800" algn="just" rtl="0">
              <a:spcBef>
                <a:spcPts val="0"/>
              </a:spcBef>
              <a:spcAft>
                <a:spcPts val="0"/>
              </a:spcAft>
              <a:buClr>
                <a:schemeClr val="lt1"/>
              </a:buClr>
              <a:buSzPts val="1200"/>
              <a:buFont typeface="Times New Roman"/>
              <a:buChar char="❖"/>
            </a:pPr>
            <a:r>
              <a:rPr lang="en-US" sz="1300" dirty="0">
                <a:solidFill>
                  <a:schemeClr val="lt1"/>
                </a:solidFill>
                <a:latin typeface="Times New Roman"/>
                <a:ea typeface="Times New Roman"/>
                <a:cs typeface="Times New Roman"/>
                <a:sym typeface="Times New Roman"/>
              </a:rPr>
              <a:t>The visualization serves as a starting point for assessing reviewer ratings based on the available timeline.</a:t>
            </a:r>
          </a:p>
        </p:txBody>
      </p:sp>
      <p:pic>
        <p:nvPicPr>
          <p:cNvPr id="9" name="Picture 8">
            <a:extLst>
              <a:ext uri="{FF2B5EF4-FFF2-40B4-BE49-F238E27FC236}">
                <a16:creationId xmlns:a16="http://schemas.microsoft.com/office/drawing/2014/main" id="{BDAAB96C-26D2-34AD-5732-9ED8D75C7064}"/>
              </a:ext>
            </a:extLst>
          </p:cNvPr>
          <p:cNvPicPr>
            <a:picLocks noChangeAspect="1"/>
          </p:cNvPicPr>
          <p:nvPr/>
        </p:nvPicPr>
        <p:blipFill>
          <a:blip r:embed="rId5"/>
          <a:stretch>
            <a:fillRect/>
          </a:stretch>
        </p:blipFill>
        <p:spPr>
          <a:xfrm>
            <a:off x="1138409" y="923711"/>
            <a:ext cx="7830904" cy="5798860"/>
          </a:xfrm>
          <a:prstGeom prst="rect">
            <a:avLst/>
          </a:prstGeom>
        </p:spPr>
      </p:pic>
      <p:sp>
        <p:nvSpPr>
          <p:cNvPr id="4" name="Slide Number Placeholder 3">
            <a:extLst>
              <a:ext uri="{FF2B5EF4-FFF2-40B4-BE49-F238E27FC236}">
                <a16:creationId xmlns:a16="http://schemas.microsoft.com/office/drawing/2014/main" id="{DA8A88E0-1EB8-2B12-1A91-4ADD948D8719}"/>
              </a:ext>
            </a:extLst>
          </p:cNvPr>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297457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2" name="Picture 41">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4" name="Rectangle 43">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47">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2" name="TextBox 51">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54" name="Rectangle 53">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8" name="Picture 57">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0" name="Rectangle 59">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B1FB0C-E917-2DAE-CEE3-4780BCC16A55}"/>
              </a:ext>
            </a:extLst>
          </p:cNvPr>
          <p:cNvSpPr>
            <a:spLocks noGrp="1"/>
          </p:cNvSpPr>
          <p:nvPr>
            <p:ph type="title"/>
          </p:nvPr>
        </p:nvSpPr>
        <p:spPr>
          <a:xfrm>
            <a:off x="1942742" y="209079"/>
            <a:ext cx="8472187" cy="790997"/>
          </a:xfrm>
        </p:spPr>
        <p:txBody>
          <a:bodyPr vert="horz" lIns="91440" tIns="45720" rIns="91440" bIns="45720" rtlCol="0" anchor="t">
            <a:noAutofit/>
          </a:bodyPr>
          <a:lstStyle/>
          <a:p>
            <a:pPr algn="ctr"/>
            <a:r>
              <a:rPr lang="en-US" sz="4000" b="1" dirty="0">
                <a:latin typeface="Times New Roman" panose="02020603050405020304" pitchFamily="18" charset="0"/>
                <a:cs typeface="Times New Roman" panose="02020603050405020304" pitchFamily="18" charset="0"/>
              </a:rPr>
              <a:t>DASHBOARD VISUALIZATION</a:t>
            </a:r>
          </a:p>
        </p:txBody>
      </p:sp>
      <p:sp>
        <p:nvSpPr>
          <p:cNvPr id="66" name="Rectangle 65">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creenshot of a computer&#10;&#10;Description automatically generated with low confidence">
            <a:extLst>
              <a:ext uri="{FF2B5EF4-FFF2-40B4-BE49-F238E27FC236}">
                <a16:creationId xmlns:a16="http://schemas.microsoft.com/office/drawing/2014/main" id="{B89084A6-B0BF-2B00-CE74-145D768CE36B}"/>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223515" y="1000077"/>
            <a:ext cx="9915231" cy="5695294"/>
          </a:xfrm>
        </p:spPr>
      </p:pic>
      <p:sp>
        <p:nvSpPr>
          <p:cNvPr id="4" name="Slide Number Placeholder 3">
            <a:extLst>
              <a:ext uri="{FF2B5EF4-FFF2-40B4-BE49-F238E27FC236}">
                <a16:creationId xmlns:a16="http://schemas.microsoft.com/office/drawing/2014/main" id="{EDBFF43E-9CAC-73FA-20B6-E005E5BE1998}"/>
              </a:ext>
            </a:extLst>
          </p:cNvPr>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167649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70A8-C2A7-319E-78E5-31D987C3CA95}"/>
              </a:ext>
            </a:extLst>
          </p:cNvPr>
          <p:cNvSpPr>
            <a:spLocks noGrp="1"/>
          </p:cNvSpPr>
          <p:nvPr>
            <p:ph type="title"/>
          </p:nvPr>
        </p:nvSpPr>
        <p:spPr>
          <a:xfrm>
            <a:off x="2116834" y="628174"/>
            <a:ext cx="7958331" cy="1077229"/>
          </a:xfrm>
        </p:spPr>
        <p:txBody>
          <a:bodyPr/>
          <a:lstStyle/>
          <a:p>
            <a:r>
              <a:rPr lang="en-US" sz="3600" b="1" dirty="0">
                <a:latin typeface="Times New Roman" panose="02020603050405020304" pitchFamily="18" charset="0"/>
                <a:cs typeface="Times New Roman" panose="02020603050405020304" pitchFamily="18" charset="0"/>
              </a:rPr>
              <a:t>DASHBOARD VISUALIZATION</a:t>
            </a:r>
            <a:endParaRPr lang="en-US" dirty="0"/>
          </a:p>
        </p:txBody>
      </p:sp>
      <p:pic>
        <p:nvPicPr>
          <p:cNvPr id="6" name="Content Placeholder 5" descr="A screenshot of a graph&#10;&#10;Description automatically generated with low confidence">
            <a:extLst>
              <a:ext uri="{FF2B5EF4-FFF2-40B4-BE49-F238E27FC236}">
                <a16:creationId xmlns:a16="http://schemas.microsoft.com/office/drawing/2014/main" id="{8515BF78-FCE0-E75E-A0F0-EC25B17359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2698" y="1439055"/>
            <a:ext cx="10338891" cy="4914313"/>
          </a:xfrm>
        </p:spPr>
      </p:pic>
      <p:sp>
        <p:nvSpPr>
          <p:cNvPr id="4" name="Slide Number Placeholder 3">
            <a:extLst>
              <a:ext uri="{FF2B5EF4-FFF2-40B4-BE49-F238E27FC236}">
                <a16:creationId xmlns:a16="http://schemas.microsoft.com/office/drawing/2014/main" id="{C83FF4DE-9609-E515-1851-B815EB254D15}"/>
              </a:ext>
            </a:extLst>
          </p:cNvPr>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1917069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129" name="Rectangle 100">
            <a:extLst>
              <a:ext uri="{FF2B5EF4-FFF2-40B4-BE49-F238E27FC236}">
                <a16:creationId xmlns:a16="http://schemas.microsoft.com/office/drawing/2014/main" id="{B59CD79B-13FF-4DE6-AF06-77B560C628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1"/>
            <a:ext cx="1118446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0" name="Picture 102">
            <a:extLst>
              <a:ext uri="{FF2B5EF4-FFF2-40B4-BE49-F238E27FC236}">
                <a16:creationId xmlns:a16="http://schemas.microsoft.com/office/drawing/2014/main" id="{402D77BF-B8EB-4AFE-AC21-08C836EF16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graphicFrame>
        <p:nvGraphicFramePr>
          <p:cNvPr id="5" name="Content Placeholder 2">
            <a:extLst>
              <a:ext uri="{FF2B5EF4-FFF2-40B4-BE49-F238E27FC236}">
                <a16:creationId xmlns:a16="http://schemas.microsoft.com/office/drawing/2014/main" id="{56F2902A-4BD3-0836-3B51-A879310534DD}"/>
              </a:ext>
            </a:extLst>
          </p:cNvPr>
          <p:cNvGraphicFramePr>
            <a:graphicFrameLocks noGrp="1"/>
          </p:cNvGraphicFramePr>
          <p:nvPr>
            <p:ph idx="1"/>
            <p:extLst>
              <p:ext uri="{D42A27DB-BD31-4B8C-83A1-F6EECF244321}">
                <p14:modId xmlns:p14="http://schemas.microsoft.com/office/powerpoint/2010/main" val="3838188677"/>
              </p:ext>
            </p:extLst>
          </p:nvPr>
        </p:nvGraphicFramePr>
        <p:xfrm>
          <a:off x="1260802" y="326017"/>
          <a:ext cx="10772791" cy="63103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Slide Number Placeholder 1">
            <a:extLst>
              <a:ext uri="{FF2B5EF4-FFF2-40B4-BE49-F238E27FC236}">
                <a16:creationId xmlns:a16="http://schemas.microsoft.com/office/drawing/2014/main" id="{8DCE7BAC-D552-B1E5-65E7-0704D3CF339D}"/>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2886446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2" name="Picture 41">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4" name="Rectangle 43">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47">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2" name="TextBox 51">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54" name="Rectangle 53">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8" name="Picture 57">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0" name="Rectangle 59">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B1FB0C-E917-2DAE-CEE3-4780BCC16A55}"/>
              </a:ext>
            </a:extLst>
          </p:cNvPr>
          <p:cNvSpPr>
            <a:spLocks noGrp="1"/>
          </p:cNvSpPr>
          <p:nvPr>
            <p:ph type="title"/>
          </p:nvPr>
        </p:nvSpPr>
        <p:spPr>
          <a:xfrm>
            <a:off x="1942742" y="209079"/>
            <a:ext cx="8472187" cy="790997"/>
          </a:xfrm>
        </p:spPr>
        <p:txBody>
          <a:bodyPr vert="horz" lIns="91440" tIns="45720" rIns="91440" bIns="45720" rtlCol="0" anchor="t">
            <a:noAutofit/>
          </a:bodyPr>
          <a:lstStyle/>
          <a:p>
            <a:pPr algn="ctr"/>
            <a:r>
              <a:rPr lang="en-US" sz="4000" b="1" dirty="0">
                <a:latin typeface="Times New Roman" panose="02020603050405020304" pitchFamily="18" charset="0"/>
                <a:cs typeface="Times New Roman" panose="02020603050405020304" pitchFamily="18" charset="0"/>
              </a:rPr>
              <a:t>DASHBOARD VISUALIZATION</a:t>
            </a:r>
          </a:p>
        </p:txBody>
      </p:sp>
      <p:sp>
        <p:nvSpPr>
          <p:cNvPr id="66" name="Rectangle 65">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E85D546F-7577-AD5E-A927-9E6B40CB2541}"/>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629D47D2-1B3E-3B58-7029-5894AB1EF965}"/>
              </a:ext>
            </a:extLst>
          </p:cNvPr>
          <p:cNvPicPr>
            <a:picLocks noChangeAspect="1"/>
          </p:cNvPicPr>
          <p:nvPr/>
        </p:nvPicPr>
        <p:blipFill>
          <a:blip r:embed="rId5"/>
          <a:stretch>
            <a:fillRect/>
          </a:stretch>
        </p:blipFill>
        <p:spPr>
          <a:xfrm>
            <a:off x="1131083" y="938892"/>
            <a:ext cx="10098876" cy="5618949"/>
          </a:xfrm>
          <a:prstGeom prst="rect">
            <a:avLst/>
          </a:prstGeom>
        </p:spPr>
      </p:pic>
      <p:sp>
        <p:nvSpPr>
          <p:cNvPr id="4" name="Slide Number Placeholder 3">
            <a:extLst>
              <a:ext uri="{FF2B5EF4-FFF2-40B4-BE49-F238E27FC236}">
                <a16:creationId xmlns:a16="http://schemas.microsoft.com/office/drawing/2014/main" id="{44756121-1F7A-A905-9310-83533EF92FCD}"/>
              </a:ext>
            </a:extLst>
          </p:cNvPr>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225870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2" name="Picture 41">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4" name="Rectangle 43">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47">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2" name="TextBox 51">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54" name="Rectangle 53">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8" name="Picture 57">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0" name="Rectangle 59">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B1FB0C-E917-2DAE-CEE3-4780BCC16A55}"/>
              </a:ext>
            </a:extLst>
          </p:cNvPr>
          <p:cNvSpPr>
            <a:spLocks noGrp="1"/>
          </p:cNvSpPr>
          <p:nvPr>
            <p:ph type="title"/>
          </p:nvPr>
        </p:nvSpPr>
        <p:spPr>
          <a:xfrm>
            <a:off x="1036865" y="209080"/>
            <a:ext cx="10205796" cy="672664"/>
          </a:xfrm>
        </p:spPr>
        <p:txBody>
          <a:bodyPr vert="horz" lIns="91440" tIns="45720" rIns="91440" bIns="45720" rtlCol="0" anchor="t">
            <a:noAutofit/>
          </a:bodyPr>
          <a:lstStyle/>
          <a:p>
            <a:pPr algn="ctr"/>
            <a:r>
              <a:rPr lang="en-US" sz="4000" b="1" dirty="0">
                <a:latin typeface="Times New Roman" panose="02020603050405020304" pitchFamily="18" charset="0"/>
                <a:cs typeface="Times New Roman" panose="02020603050405020304" pitchFamily="18" charset="0"/>
              </a:rPr>
              <a:t>SENTIMENT ANALYSIS VISUALIZATION</a:t>
            </a:r>
          </a:p>
        </p:txBody>
      </p:sp>
      <p:sp>
        <p:nvSpPr>
          <p:cNvPr id="66" name="Rectangle 65">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E85D546F-7577-AD5E-A927-9E6B40CB2541}"/>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E274AEFC-6A9B-8CDE-206E-3069CBF41378}"/>
              </a:ext>
            </a:extLst>
          </p:cNvPr>
          <p:cNvPicPr>
            <a:picLocks noChangeAspect="1"/>
          </p:cNvPicPr>
          <p:nvPr/>
        </p:nvPicPr>
        <p:blipFill>
          <a:blip r:embed="rId5"/>
          <a:stretch>
            <a:fillRect/>
          </a:stretch>
        </p:blipFill>
        <p:spPr>
          <a:xfrm>
            <a:off x="1065956" y="950883"/>
            <a:ext cx="10176705" cy="5698038"/>
          </a:xfrm>
          <a:prstGeom prst="rect">
            <a:avLst/>
          </a:prstGeom>
        </p:spPr>
      </p:pic>
      <p:sp>
        <p:nvSpPr>
          <p:cNvPr id="4" name="Slide Number Placeholder 3">
            <a:extLst>
              <a:ext uri="{FF2B5EF4-FFF2-40B4-BE49-F238E27FC236}">
                <a16:creationId xmlns:a16="http://schemas.microsoft.com/office/drawing/2014/main" id="{A5AAD329-AAD8-7B3F-5F67-FF24C502CC09}"/>
              </a:ext>
            </a:extLst>
          </p:cNvPr>
          <p:cNvSpPr>
            <a:spLocks noGrp="1"/>
          </p:cNvSpPr>
          <p:nvPr>
            <p:ph type="sldNum" sz="quarter" idx="12"/>
          </p:nvPr>
        </p:nvSpPr>
        <p:spPr/>
        <p:txBody>
          <a:bodyPr/>
          <a:lstStyle/>
          <a:p>
            <a:fld id="{6D22F896-40B5-4ADD-8801-0D06FADFA095}" type="slidenum">
              <a:rPr lang="en-US" smtClean="0"/>
              <a:t>21</a:t>
            </a:fld>
            <a:endParaRPr lang="en-US" dirty="0"/>
          </a:p>
        </p:txBody>
      </p:sp>
    </p:spTree>
    <p:extLst>
      <p:ext uri="{BB962C8B-B14F-4D97-AF65-F5344CB8AC3E}">
        <p14:creationId xmlns:p14="http://schemas.microsoft.com/office/powerpoint/2010/main" val="310062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ight bulb on yellow background with sketched light beams and cord">
            <a:extLst>
              <a:ext uri="{FF2B5EF4-FFF2-40B4-BE49-F238E27FC236}">
                <a16:creationId xmlns:a16="http://schemas.microsoft.com/office/drawing/2014/main" id="{C843B72B-E651-752E-88AB-7D41AB0013B5}"/>
              </a:ext>
            </a:extLst>
          </p:cNvPr>
          <p:cNvPicPr>
            <a:picLocks noChangeAspect="1"/>
          </p:cNvPicPr>
          <p:nvPr/>
        </p:nvPicPr>
        <p:blipFill rotWithShape="1">
          <a:blip r:embed="rId2">
            <a:duotone>
              <a:schemeClr val="bg2">
                <a:shade val="45000"/>
                <a:satMod val="135000"/>
              </a:schemeClr>
              <a:prstClr val="white"/>
            </a:duotone>
            <a:alphaModFix amt="25000"/>
          </a:blip>
          <a:srcRect t="8534" r="-1" b="-1"/>
          <a:stretch/>
        </p:blipFill>
        <p:spPr>
          <a:xfrm>
            <a:off x="697888" y="10"/>
            <a:ext cx="12191695" cy="6857990"/>
          </a:xfrm>
          <a:prstGeom prst="rect">
            <a:avLst/>
          </a:prstGeom>
        </p:spPr>
      </p:pic>
      <p:pic>
        <p:nvPicPr>
          <p:cNvPr id="31" name="Picture 30">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DF3ECA79-4BA5-AE04-E462-50ADE8C354C3}"/>
              </a:ext>
            </a:extLst>
          </p:cNvPr>
          <p:cNvSpPr>
            <a:spLocks noGrp="1"/>
          </p:cNvSpPr>
          <p:nvPr>
            <p:ph type="title"/>
          </p:nvPr>
        </p:nvSpPr>
        <p:spPr>
          <a:xfrm>
            <a:off x="3907275" y="326017"/>
            <a:ext cx="5514907" cy="774207"/>
          </a:xfrm>
        </p:spPr>
        <p:txBody>
          <a:bodyPr>
            <a:noAutofit/>
          </a:bodyPr>
          <a:lstStyle/>
          <a:p>
            <a:pPr algn="ctr"/>
            <a:r>
              <a:rPr lang="en-US" sz="4000" b="1" dirty="0">
                <a:latin typeface="Times New Roman" panose="02020603050405020304" pitchFamily="18" charset="0"/>
                <a:cs typeface="Times New Roman" panose="02020603050405020304" pitchFamily="18" charset="0"/>
              </a:rPr>
              <a:t>FUTURE RESEARCH</a:t>
            </a:r>
          </a:p>
        </p:txBody>
      </p:sp>
      <p:sp>
        <p:nvSpPr>
          <p:cNvPr id="33" name="Rectangle 32">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B5CF058-B5E4-BD9C-4CF4-45AD614F03D4}"/>
              </a:ext>
            </a:extLst>
          </p:cNvPr>
          <p:cNvSpPr>
            <a:spLocks noGrp="1"/>
          </p:cNvSpPr>
          <p:nvPr>
            <p:ph idx="1"/>
          </p:nvPr>
        </p:nvSpPr>
        <p:spPr>
          <a:xfrm>
            <a:off x="1409007" y="829347"/>
            <a:ext cx="10511444" cy="5862398"/>
          </a:xfrm>
        </p:spPr>
        <p:txBody>
          <a:bodyPr vert="horz" lIns="91440" tIns="45720" rIns="91440" bIns="45720" rtlCol="0" anchor="ctr">
            <a:noAutofit/>
          </a:bodyPr>
          <a:lstStyle/>
          <a:p>
            <a:pPr marL="344170" indent="-344170" algn="just">
              <a:lnSpc>
                <a:spcPct val="110000"/>
              </a:lnSpc>
              <a:buSzPct val="114999"/>
            </a:pPr>
            <a:r>
              <a:rPr lang="en-US" b="1" dirty="0">
                <a:latin typeface="Times New Roman" panose="02020603050405020304" pitchFamily="18" charset="0"/>
                <a:ea typeface="+mn-lt"/>
                <a:cs typeface="Times New Roman" panose="02020603050405020304" pitchFamily="18" charset="0"/>
              </a:rPr>
              <a:t>Implementation</a:t>
            </a:r>
            <a:r>
              <a:rPr lang="en-US" dirty="0">
                <a:latin typeface="Times New Roman" panose="02020603050405020304" pitchFamily="18" charset="0"/>
                <a:ea typeface="+mn-lt"/>
                <a:cs typeface="Times New Roman" panose="02020603050405020304" pitchFamily="18" charset="0"/>
              </a:rPr>
              <a:t>: The workflow is being implemented in R or Power Query using tools and libraries that simplify the translation process. Data could have been more consistent, to make the matching algorithm more sustainable </a:t>
            </a:r>
            <a:r>
              <a:rPr lang="en-US">
                <a:latin typeface="Times New Roman" panose="02020603050405020304" pitchFamily="18" charset="0"/>
                <a:ea typeface="+mn-lt"/>
                <a:cs typeface="Times New Roman" panose="02020603050405020304" pitchFamily="18" charset="0"/>
              </a:rPr>
              <a:t>and efficient. </a:t>
            </a:r>
            <a:endParaRPr lang="en-US" dirty="0">
              <a:latin typeface="Times New Roman" panose="02020603050405020304" pitchFamily="18" charset="0"/>
              <a:ea typeface="+mn-lt"/>
              <a:cs typeface="Times New Roman" panose="02020603050405020304" pitchFamily="18" charset="0"/>
            </a:endParaRPr>
          </a:p>
          <a:p>
            <a:pPr marL="344170" indent="-344170" algn="just">
              <a:lnSpc>
                <a:spcPct val="110000"/>
              </a:lnSpc>
              <a:buSzPct val="114999"/>
            </a:pPr>
            <a:r>
              <a:rPr lang="en-US" b="1" dirty="0">
                <a:latin typeface="Times New Roman" panose="02020603050405020304" pitchFamily="18" charset="0"/>
                <a:ea typeface="+mn-lt"/>
                <a:cs typeface="Times New Roman" panose="02020603050405020304" pitchFamily="18" charset="0"/>
              </a:rPr>
              <a:t>Matching Attendees and Reviewers: </a:t>
            </a:r>
            <a:r>
              <a:rPr lang="en-US" dirty="0">
                <a:latin typeface="Times New Roman" panose="02020603050405020304" pitchFamily="18" charset="0"/>
                <a:ea typeface="+mn-lt"/>
                <a:cs typeface="Times New Roman" panose="02020603050405020304" pitchFamily="18" charset="0"/>
              </a:rPr>
              <a:t>Advanced algorithms and data structures is utilized to match attendees with their preferred reviewers based on the survey data and preferences. Optimal pairing will be prioritized to ensure attendee satisfaction.</a:t>
            </a:r>
          </a:p>
          <a:p>
            <a:pPr marL="344170" indent="-344170" algn="just">
              <a:lnSpc>
                <a:spcPct val="110000"/>
              </a:lnSpc>
              <a:buSzPct val="114999"/>
            </a:pPr>
            <a:r>
              <a:rPr lang="en-US" b="1" dirty="0">
                <a:latin typeface="Times New Roman" panose="02020603050405020304" pitchFamily="18" charset="0"/>
                <a:ea typeface="+mn-lt"/>
                <a:cs typeface="Times New Roman" panose="02020603050405020304" pitchFamily="18" charset="0"/>
              </a:rPr>
              <a:t>Schedule Optimization: </a:t>
            </a:r>
            <a:r>
              <a:rPr lang="en-US" dirty="0">
                <a:latin typeface="Times New Roman" panose="02020603050405020304" pitchFamily="18" charset="0"/>
                <a:ea typeface="+mn-lt"/>
                <a:cs typeface="Times New Roman" panose="02020603050405020304" pitchFamily="18" charset="0"/>
              </a:rPr>
              <a:t>The schedules for each attendee and reviewer will be designed by considering the availability of reviewers and the constraints of their individual schedules. This will help create the best schedules that accommodate both parties.</a:t>
            </a:r>
          </a:p>
          <a:p>
            <a:pPr marL="344170" indent="-344170" algn="just">
              <a:lnSpc>
                <a:spcPct val="110000"/>
              </a:lnSpc>
              <a:buSzPct val="114999"/>
            </a:pPr>
            <a:r>
              <a:rPr lang="en-US" b="1" dirty="0">
                <a:latin typeface="Times New Roman" panose="02020603050405020304" pitchFamily="18" charset="0"/>
                <a:ea typeface="+mn-lt"/>
                <a:cs typeface="Times New Roman" panose="02020603050405020304" pitchFamily="18" charset="0"/>
              </a:rPr>
              <a:t>Effective Communication: </a:t>
            </a:r>
            <a:r>
              <a:rPr lang="en-US" dirty="0">
                <a:latin typeface="Times New Roman" panose="02020603050405020304" pitchFamily="18" charset="0"/>
                <a:ea typeface="+mn-lt"/>
                <a:cs typeface="Times New Roman" panose="02020603050405020304" pitchFamily="18" charset="0"/>
              </a:rPr>
              <a:t>It is recommended to use effective communication techniques and provide progress updates to convey the outcomes of unfinished tasks. This ensures transparency and keeps stakeholders informed about the project's status.</a:t>
            </a:r>
          </a:p>
        </p:txBody>
      </p:sp>
      <p:sp>
        <p:nvSpPr>
          <p:cNvPr id="5" name="Slide Number Placeholder 4">
            <a:extLst>
              <a:ext uri="{FF2B5EF4-FFF2-40B4-BE49-F238E27FC236}">
                <a16:creationId xmlns:a16="http://schemas.microsoft.com/office/drawing/2014/main" id="{CEE40C63-188E-446F-E35D-CDF7C777FC11}"/>
              </a:ext>
            </a:extLst>
          </p:cNvPr>
          <p:cNvSpPr>
            <a:spLocks noGrp="1"/>
          </p:cNvSpPr>
          <p:nvPr>
            <p:ph type="sldNum" sz="quarter" idx="12"/>
          </p:nvPr>
        </p:nvSpPr>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951805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Rectangle 47">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esk with productivity items">
            <a:extLst>
              <a:ext uri="{FF2B5EF4-FFF2-40B4-BE49-F238E27FC236}">
                <a16:creationId xmlns:a16="http://schemas.microsoft.com/office/drawing/2014/main" id="{59AB1BD4-0DA3-427D-F315-49991828A011}"/>
              </a:ext>
            </a:extLst>
          </p:cNvPr>
          <p:cNvPicPr>
            <a:picLocks noChangeAspect="1"/>
          </p:cNvPicPr>
          <p:nvPr/>
        </p:nvPicPr>
        <p:blipFill rotWithShape="1">
          <a:blip r:embed="rId2">
            <a:duotone>
              <a:schemeClr val="bg2">
                <a:shade val="45000"/>
                <a:satMod val="135000"/>
              </a:schemeClr>
              <a:prstClr val="white"/>
            </a:duotone>
            <a:alphaModFix amt="25000"/>
          </a:blip>
          <a:srcRect r="-1" b="15728"/>
          <a:stretch/>
        </p:blipFill>
        <p:spPr>
          <a:xfrm>
            <a:off x="152" y="10"/>
            <a:ext cx="12191695" cy="6857990"/>
          </a:xfrm>
          <a:prstGeom prst="rect">
            <a:avLst/>
          </a:prstGeom>
        </p:spPr>
      </p:pic>
      <p:pic>
        <p:nvPicPr>
          <p:cNvPr id="50" name="Picture 49">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EAB0D3B3-B9EE-2174-708A-8A5F7303303D}"/>
              </a:ext>
            </a:extLst>
          </p:cNvPr>
          <p:cNvSpPr>
            <a:spLocks noGrp="1"/>
          </p:cNvSpPr>
          <p:nvPr>
            <p:ph type="title"/>
          </p:nvPr>
        </p:nvSpPr>
        <p:spPr>
          <a:xfrm>
            <a:off x="2576061" y="307872"/>
            <a:ext cx="7958331" cy="718191"/>
          </a:xfrm>
        </p:spPr>
        <p:txBody>
          <a:bodyPr>
            <a:normAutofit/>
          </a:bodyPr>
          <a:lstStyle/>
          <a:p>
            <a:pPr algn="ctr"/>
            <a:r>
              <a:rPr lang="en-US" sz="4000" b="1" dirty="0">
                <a:latin typeface="Times New Roman" panose="02020603050405020304" pitchFamily="18" charset="0"/>
                <a:cs typeface="Times New Roman" panose="02020603050405020304" pitchFamily="18" charset="0"/>
              </a:rPr>
              <a:t>CONCLUSION</a:t>
            </a:r>
          </a:p>
        </p:txBody>
      </p:sp>
      <p:sp>
        <p:nvSpPr>
          <p:cNvPr id="52" name="Rectangle 51">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88E1F7-4969-73F4-E0DC-5D36744E5B5D}"/>
              </a:ext>
            </a:extLst>
          </p:cNvPr>
          <p:cNvSpPr>
            <a:spLocks noGrp="1"/>
          </p:cNvSpPr>
          <p:nvPr>
            <p:ph idx="1"/>
          </p:nvPr>
        </p:nvSpPr>
        <p:spPr>
          <a:xfrm>
            <a:off x="1342504" y="1245781"/>
            <a:ext cx="10503132" cy="5304347"/>
          </a:xfrm>
        </p:spPr>
        <p:txBody>
          <a:bodyPr vert="horz" lIns="91440" tIns="45720" rIns="91440" bIns="45720" rtlCol="0">
            <a:normAutofit/>
          </a:bodyPr>
          <a:lstStyle/>
          <a:p>
            <a:pPr marL="344170" indent="-344170" algn="just">
              <a:lnSpc>
                <a:spcPct val="110000"/>
              </a:lnSpc>
            </a:pPr>
            <a:r>
              <a:rPr lang="en-US" b="1" dirty="0">
                <a:latin typeface="Times New Roman" panose="02020603050405020304" pitchFamily="18" charset="0"/>
                <a:ea typeface="+mn-lt"/>
                <a:cs typeface="Times New Roman" panose="02020603050405020304" pitchFamily="18" charset="0"/>
              </a:rPr>
              <a:t>Program Effectiveness: </a:t>
            </a:r>
            <a:r>
              <a:rPr lang="en-US" dirty="0">
                <a:latin typeface="Times New Roman" panose="02020603050405020304" pitchFamily="18" charset="0"/>
                <a:ea typeface="+mn-lt"/>
                <a:cs typeface="Times New Roman" panose="02020603050405020304" pitchFamily="18" charset="0"/>
              </a:rPr>
              <a:t>Our program significantly improves effectiveness and efficiency compared to the current procedure..</a:t>
            </a:r>
            <a:endParaRPr lang="en-US" dirty="0">
              <a:latin typeface="Times New Roman" panose="02020603050405020304" pitchFamily="18" charset="0"/>
              <a:cs typeface="Times New Roman" panose="02020603050405020304" pitchFamily="18" charset="0"/>
            </a:endParaRPr>
          </a:p>
          <a:p>
            <a:pPr marL="344170" indent="-344170" algn="just">
              <a:lnSpc>
                <a:spcPct val="110000"/>
              </a:lnSpc>
            </a:pPr>
            <a:r>
              <a:rPr lang="en-US" b="1" dirty="0">
                <a:latin typeface="Times New Roman" panose="02020603050405020304" pitchFamily="18" charset="0"/>
                <a:ea typeface="+mn-lt"/>
                <a:cs typeface="Times New Roman" panose="02020603050405020304" pitchFamily="18" charset="0"/>
              </a:rPr>
              <a:t>Data Preparation: </a:t>
            </a:r>
            <a:r>
              <a:rPr lang="en-US" sz="2100" dirty="0">
                <a:latin typeface="Times New Roman" panose="02020603050405020304" pitchFamily="18" charset="0"/>
                <a:ea typeface="+mn-lt"/>
                <a:cs typeface="Times New Roman" panose="02020603050405020304" pitchFamily="18" charset="0"/>
              </a:rPr>
              <a:t>Ensured high data quality through a rigorous data preparation process, including checklists, cleaning rules, and data dictionaries.</a:t>
            </a:r>
            <a:r>
              <a:rPr lang="en-US" dirty="0">
                <a:latin typeface="Times New Roman" panose="02020603050405020304" pitchFamily="18" charset="0"/>
                <a:ea typeface="+mn-lt"/>
                <a:cs typeface="Times New Roman" panose="02020603050405020304" pitchFamily="18" charset="0"/>
              </a:rPr>
              <a:t> Data Modelling has been done to </a:t>
            </a:r>
            <a:r>
              <a:rPr lang="en-US" sz="2000" dirty="0">
                <a:solidFill>
                  <a:schemeClr val="lt1"/>
                </a:solidFill>
                <a:latin typeface="Times New Roman" panose="02020603050405020304" pitchFamily="18" charset="0"/>
                <a:ea typeface="Times New Roman"/>
                <a:cs typeface="Times New Roman" panose="02020603050405020304" pitchFamily="18" charset="0"/>
                <a:sym typeface="Times New Roman"/>
              </a:rPr>
              <a:t>final schedule that ensures attendees meet their preferred reviewers in suitable time slots.</a:t>
            </a:r>
            <a:endParaRPr lang="en-US" dirty="0">
              <a:latin typeface="Times New Roman" panose="02020603050405020304" pitchFamily="18" charset="0"/>
              <a:cs typeface="Times New Roman" panose="02020603050405020304" pitchFamily="18" charset="0"/>
            </a:endParaRPr>
          </a:p>
          <a:p>
            <a:pPr marL="344170" indent="-344170" algn="just">
              <a:lnSpc>
                <a:spcPct val="110000"/>
              </a:lnSpc>
            </a:pPr>
            <a:r>
              <a:rPr lang="en-US" b="1" dirty="0">
                <a:latin typeface="Times New Roman" panose="02020603050405020304" pitchFamily="18" charset="0"/>
                <a:ea typeface="+mn-lt"/>
                <a:cs typeface="Times New Roman" panose="02020603050405020304" pitchFamily="18" charset="0"/>
              </a:rPr>
              <a:t>Methodical Roadmap: </a:t>
            </a:r>
            <a:r>
              <a:rPr lang="en-US" dirty="0">
                <a:latin typeface="Times New Roman" panose="02020603050405020304" pitchFamily="18" charset="0"/>
                <a:ea typeface="+mn-lt"/>
                <a:cs typeface="Times New Roman" panose="02020603050405020304" pitchFamily="18" charset="0"/>
              </a:rPr>
              <a:t>The project's success is facilitated by our systematic roadmap and task allocation among group members. </a:t>
            </a:r>
            <a:endParaRPr lang="en-US" dirty="0">
              <a:latin typeface="Times New Roman" panose="02020603050405020304" pitchFamily="18" charset="0"/>
              <a:cs typeface="Times New Roman" panose="02020603050405020304" pitchFamily="18" charset="0"/>
            </a:endParaRPr>
          </a:p>
          <a:p>
            <a:pPr marL="344170" indent="-344170" algn="just">
              <a:lnSpc>
                <a:spcPct val="110000"/>
              </a:lnSpc>
            </a:pPr>
            <a:r>
              <a:rPr lang="en-US" b="1" dirty="0">
                <a:latin typeface="Times New Roman" panose="02020603050405020304" pitchFamily="18" charset="0"/>
                <a:ea typeface="+mn-lt"/>
                <a:cs typeface="Times New Roman" panose="02020603050405020304" pitchFamily="18" charset="0"/>
              </a:rPr>
              <a:t>Success Metrics: </a:t>
            </a:r>
            <a:r>
              <a:rPr lang="en-US" dirty="0">
                <a:latin typeface="Times New Roman" panose="02020603050405020304" pitchFamily="18" charset="0"/>
                <a:ea typeface="+mn-lt"/>
                <a:cs typeface="Times New Roman" panose="02020603050405020304" pitchFamily="18" charset="0"/>
              </a:rPr>
              <a:t>Success measured through accurate matching, attendee satisfaction, and optimal schedules</a:t>
            </a:r>
            <a:r>
              <a:rPr lang="en-US" b="1" dirty="0">
                <a:latin typeface="Times New Roman" panose="02020603050405020304" pitchFamily="18" charset="0"/>
                <a:ea typeface="+mn-lt"/>
                <a:cs typeface="Times New Roman" panose="02020603050405020304" pitchFamily="18" charset="0"/>
              </a:rPr>
              <a:t>. </a:t>
            </a:r>
          </a:p>
          <a:p>
            <a:pPr marL="344170" indent="-344170" algn="just">
              <a:lnSpc>
                <a:spcPct val="110000"/>
              </a:lnSpc>
            </a:pPr>
            <a:r>
              <a:rPr lang="en-US" b="1" dirty="0">
                <a:latin typeface="Times New Roman" panose="02020603050405020304" pitchFamily="18" charset="0"/>
                <a:ea typeface="+mn-lt"/>
                <a:cs typeface="Times New Roman" panose="02020603050405020304" pitchFamily="18" charset="0"/>
              </a:rPr>
              <a:t>Refinement and Final Schedule: </a:t>
            </a:r>
            <a:r>
              <a:rPr lang="en-US" dirty="0">
                <a:latin typeface="Times New Roman" panose="02020603050405020304" pitchFamily="18" charset="0"/>
                <a:ea typeface="+mn-lt"/>
                <a:cs typeface="Times New Roman" panose="02020603050405020304" pitchFamily="18" charset="0"/>
              </a:rPr>
              <a:t>Refined the program based on feedback, ensuring a final schedule that meets stakeholder requirements.</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41B1C5F-013A-85CD-7682-402200CAE05C}"/>
              </a:ext>
            </a:extLst>
          </p:cNvPr>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323411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omplex maths formulae on a blackboard">
            <a:extLst>
              <a:ext uri="{FF2B5EF4-FFF2-40B4-BE49-F238E27FC236}">
                <a16:creationId xmlns:a16="http://schemas.microsoft.com/office/drawing/2014/main" id="{10948040-F891-9672-5868-CE1370C62B93}"/>
              </a:ext>
            </a:extLst>
          </p:cNvPr>
          <p:cNvPicPr>
            <a:picLocks noChangeAspect="1"/>
          </p:cNvPicPr>
          <p:nvPr/>
        </p:nvPicPr>
        <p:blipFill rotWithShape="1">
          <a:blip r:embed="rId2">
            <a:duotone>
              <a:schemeClr val="bg2">
                <a:shade val="45000"/>
                <a:satMod val="135000"/>
              </a:schemeClr>
              <a:prstClr val="white"/>
            </a:duotone>
            <a:alphaModFix amt="25000"/>
          </a:blip>
          <a:srcRect t="16785" r="-1" b="6158"/>
          <a:stretch/>
        </p:blipFill>
        <p:spPr>
          <a:xfrm>
            <a:off x="153" y="-24929"/>
            <a:ext cx="12191695" cy="6857990"/>
          </a:xfrm>
          <a:prstGeom prst="rect">
            <a:avLst/>
          </a:prstGeom>
        </p:spPr>
      </p:pic>
      <p:pic>
        <p:nvPicPr>
          <p:cNvPr id="31" name="Picture 30">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B687A552-8D00-A46D-C728-FB8D9A9A7A27}"/>
              </a:ext>
            </a:extLst>
          </p:cNvPr>
          <p:cNvSpPr>
            <a:spLocks noGrp="1"/>
          </p:cNvSpPr>
          <p:nvPr>
            <p:ph type="title"/>
          </p:nvPr>
        </p:nvSpPr>
        <p:spPr>
          <a:xfrm>
            <a:off x="4333341" y="307729"/>
            <a:ext cx="4530945" cy="643464"/>
          </a:xfrm>
        </p:spPr>
        <p:txBody>
          <a:bodyPr>
            <a:normAutofit/>
          </a:bodyPr>
          <a:lstStyle/>
          <a:p>
            <a:pPr algn="ctr"/>
            <a:r>
              <a:rPr lang="en-US" sz="4000" b="1" dirty="0">
                <a:latin typeface="Times New Roman" panose="02020603050405020304" pitchFamily="18" charset="0"/>
                <a:cs typeface="Times New Roman" panose="02020603050405020304" pitchFamily="18" charset="0"/>
              </a:rPr>
              <a:t>REFERENCES</a:t>
            </a:r>
          </a:p>
        </p:txBody>
      </p:sp>
      <p:sp>
        <p:nvSpPr>
          <p:cNvPr id="33" name="Rectangle 32">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710F94-B970-F991-E039-C7091ED35C16}"/>
              </a:ext>
            </a:extLst>
          </p:cNvPr>
          <p:cNvSpPr>
            <a:spLocks noGrp="1"/>
          </p:cNvSpPr>
          <p:nvPr>
            <p:ph idx="1"/>
          </p:nvPr>
        </p:nvSpPr>
        <p:spPr>
          <a:xfrm>
            <a:off x="1480049" y="1112777"/>
            <a:ext cx="10232584" cy="5437493"/>
          </a:xfrm>
        </p:spPr>
        <p:txBody>
          <a:bodyPr>
            <a:normAutofit/>
          </a:bodyPr>
          <a:lstStyle/>
          <a:p>
            <a:pPr marL="344170" indent="-344170">
              <a:lnSpc>
                <a:spcPct val="110000"/>
              </a:lnSpc>
            </a:pPr>
            <a:r>
              <a:rPr lang="en-US" i="1" dirty="0">
                <a:effectLst/>
                <a:latin typeface="Times New Roman" panose="02020603050405020304" pitchFamily="18" charset="0"/>
                <a:cs typeface="Times New Roman" panose="02020603050405020304" pitchFamily="18" charset="0"/>
              </a:rPr>
              <a:t>Arenas, R. (2022, June 22). How to solve scheduling problems in Python. Medium. </a:t>
            </a:r>
            <a:r>
              <a:rPr lang="en-US" i="1" u="sng" dirty="0">
                <a:effectLst/>
                <a:latin typeface="Times New Roman" panose="02020603050405020304" pitchFamily="18" charset="0"/>
                <a:cs typeface="Times New Roman" panose="02020603050405020304" pitchFamily="18" charset="0"/>
              </a:rPr>
              <a:t>https://towardsdatascience.com/how-to-solve-scheduling-problems-in-python-36a9af8de451</a:t>
            </a:r>
          </a:p>
          <a:p>
            <a:pPr marL="344170" indent="-344170">
              <a:lnSpc>
                <a:spcPct val="110000"/>
              </a:lnSpc>
            </a:pPr>
            <a:r>
              <a:rPr lang="en-US" i="1" dirty="0">
                <a:effectLst/>
                <a:latin typeface="Times New Roman" panose="02020603050405020304" pitchFamily="18" charset="0"/>
                <a:cs typeface="Times New Roman" panose="02020603050405020304" pitchFamily="18" charset="0"/>
              </a:rPr>
              <a:t>Imagine . . . the power of a photograph. The Los Angeles Center of Photography. (n.d.). https://lacphoto.org/ </a:t>
            </a:r>
          </a:p>
          <a:p>
            <a:pPr marL="344170" indent="-344170">
              <a:lnSpc>
                <a:spcPct val="110000"/>
              </a:lnSpc>
            </a:pPr>
            <a:r>
              <a:rPr lang="en-US" i="1" dirty="0" err="1">
                <a:latin typeface="Times New Roman" panose="02020603050405020304" pitchFamily="18" charset="0"/>
                <a:cs typeface="Times New Roman" panose="02020603050405020304" pitchFamily="18" charset="0"/>
              </a:rPr>
              <a:t>GeeksforGeeks</a:t>
            </a:r>
            <a:r>
              <a:rPr lang="en-US" i="1" dirty="0">
                <a:latin typeface="Times New Roman" panose="02020603050405020304" pitchFamily="18" charset="0"/>
                <a:cs typeface="Times New Roman" panose="02020603050405020304" pitchFamily="18" charset="0"/>
              </a:rPr>
              <a:t>. (2022). Timing Constraints in Real time System. </a:t>
            </a:r>
            <a:r>
              <a:rPr lang="en-US" i="1" dirty="0" err="1">
                <a:latin typeface="Times New Roman" panose="02020603050405020304" pitchFamily="18" charset="0"/>
                <a:cs typeface="Times New Roman" panose="02020603050405020304" pitchFamily="18" charset="0"/>
              </a:rPr>
              <a:t>GeeksforGeeks</a:t>
            </a:r>
            <a:r>
              <a:rPr lang="en-US" i="1"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https://www.geeksforgeeks.org/timing-constraints-in-real-time-system/</a:t>
            </a:r>
            <a:endParaRPr lang="en-US" i="1" dirty="0">
              <a:latin typeface="Times New Roman" panose="02020603050405020304" pitchFamily="18" charset="0"/>
              <a:cs typeface="Times New Roman" panose="02020603050405020304" pitchFamily="18" charset="0"/>
            </a:endParaRPr>
          </a:p>
          <a:p>
            <a:pPr marL="344170" indent="-344170">
              <a:lnSpc>
                <a:spcPct val="110000"/>
              </a:lnSpc>
            </a:pPr>
            <a:r>
              <a:rPr lang="en-US" i="1" dirty="0" err="1">
                <a:latin typeface="Times New Roman" panose="02020603050405020304" pitchFamily="18" charset="0"/>
                <a:cs typeface="Times New Roman" panose="02020603050405020304" pitchFamily="18" charset="0"/>
              </a:rPr>
              <a:t>Simulannealbnd</a:t>
            </a:r>
            <a:r>
              <a:rPr lang="en-US" i="1" dirty="0">
                <a:latin typeface="Times New Roman" panose="02020603050405020304" pitchFamily="18" charset="0"/>
                <a:cs typeface="Times New Roman" panose="02020603050405020304" pitchFamily="18" charset="0"/>
              </a:rPr>
              <a:t>. MATLAB &amp; Simulink. (n.d.). </a:t>
            </a:r>
            <a:r>
              <a:rPr lang="en-US" i="1" u="sng" dirty="0">
                <a:latin typeface="Times New Roman" panose="02020603050405020304" pitchFamily="18" charset="0"/>
                <a:cs typeface="Times New Roman" panose="02020603050405020304" pitchFamily="18" charset="0"/>
              </a:rPr>
              <a:t>https://www.mathworks.com/help/gads/simulate-annealing-custom-data-type.htmlLinks to an external site.</a:t>
            </a:r>
          </a:p>
          <a:p>
            <a:pPr marL="344170" indent="-344170">
              <a:lnSpc>
                <a:spcPct val="110000"/>
              </a:lnSpc>
            </a:pPr>
            <a:r>
              <a:rPr lang="en-US" i="1" dirty="0">
                <a:latin typeface="Times New Roman" panose="02020603050405020304" pitchFamily="18" charset="0"/>
                <a:cs typeface="Times New Roman" panose="02020603050405020304" pitchFamily="18" charset="0"/>
              </a:rPr>
              <a:t>ThoughtSpot, T. (2023). What is data visualization? Examples, types and advantages. ThoughtSpot. </a:t>
            </a:r>
            <a:r>
              <a:rPr lang="en-US" i="1"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https://www.thoughtspot.com/data-trends/data-visualization</a:t>
            </a:r>
            <a:endParaRPr lang="en-US" i="1" dirty="0">
              <a:latin typeface="Times New Roman" panose="02020603050405020304" pitchFamily="18" charset="0"/>
              <a:cs typeface="Times New Roman" panose="02020603050405020304" pitchFamily="18" charset="0"/>
              <a:hlinkClick r:id="" action="ppaction://noaction">
                <a:extLst>
                  <a:ext uri="{A12FA001-AC4F-418D-AE19-62706E023703}">
                    <ahyp:hlinkClr xmlns:ahyp="http://schemas.microsoft.com/office/drawing/2018/hyperlinkcolor" val="tx"/>
                  </a:ext>
                </a:extLst>
              </a:hlinkClick>
            </a:endParaRPr>
          </a:p>
          <a:p>
            <a:pPr marL="344170" indent="-344170">
              <a:lnSpc>
                <a:spcPct val="110000"/>
              </a:lnSpc>
            </a:pPr>
            <a:r>
              <a:rPr lang="en-US" i="1" dirty="0">
                <a:latin typeface="Times New Roman"/>
                <a:cs typeface="Times New Roman"/>
              </a:rPr>
              <a:t>   </a:t>
            </a:r>
          </a:p>
        </p:txBody>
      </p:sp>
      <p:sp>
        <p:nvSpPr>
          <p:cNvPr id="5" name="Slide Number Placeholder 4">
            <a:extLst>
              <a:ext uri="{FF2B5EF4-FFF2-40B4-BE49-F238E27FC236}">
                <a16:creationId xmlns:a16="http://schemas.microsoft.com/office/drawing/2014/main" id="{450B9B70-3B40-3902-A99B-4673215B3403}"/>
              </a:ext>
            </a:extLst>
          </p:cNvPr>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2019182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8" name="Picture 47">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0" name="Rectangle 49">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2" name="Rectangle 51">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 name="Rectangle 53">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55">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TextBox 57">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60" name="Rectangle 59">
            <a:extLst>
              <a:ext uri="{FF2B5EF4-FFF2-40B4-BE49-F238E27FC236}">
                <a16:creationId xmlns:a16="http://schemas.microsoft.com/office/drawing/2014/main" id="{034E919F-0039-45A9-8A1B-B05CD878F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EC9C5A0E-1D2A-4F4B-8123-B963AD56DC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64" name="Picture 63">
            <a:extLst>
              <a:ext uri="{FF2B5EF4-FFF2-40B4-BE49-F238E27FC236}">
                <a16:creationId xmlns:a16="http://schemas.microsoft.com/office/drawing/2014/main" id="{9C3A7CDD-5E6D-48B6-9D66-F8AFFB7D27A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6" name="Rectangle 65">
            <a:extLst>
              <a:ext uri="{FF2B5EF4-FFF2-40B4-BE49-F238E27FC236}">
                <a16:creationId xmlns:a16="http://schemas.microsoft.com/office/drawing/2014/main" id="{A5AA4037-397A-4467-A120-C510DDD42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38E7B4B2-19E8-410A-A89F-7A2E0485D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06D98D2-ED53-4A46-95A8-7A0D05291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442832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441064-7803-666A-D877-885BD40ABF6D}"/>
              </a:ext>
            </a:extLst>
          </p:cNvPr>
          <p:cNvSpPr>
            <a:spLocks noGrp="1"/>
          </p:cNvSpPr>
          <p:nvPr>
            <p:ph type="title"/>
          </p:nvPr>
        </p:nvSpPr>
        <p:spPr>
          <a:xfrm>
            <a:off x="1969804" y="3428998"/>
            <a:ext cx="2658856" cy="2268559"/>
          </a:xfrm>
        </p:spPr>
        <p:txBody>
          <a:bodyPr vert="horz" lIns="91440" tIns="45720" rIns="91440" bIns="45720" rtlCol="0" anchor="t">
            <a:normAutofit/>
          </a:bodyPr>
          <a:lstStyle/>
          <a:p>
            <a:pPr>
              <a:spcAft>
                <a:spcPts val="600"/>
              </a:spcAft>
            </a:pPr>
            <a:r>
              <a:rPr lang="en-US" sz="3200"/>
              <a:t>Thank you!</a:t>
            </a:r>
          </a:p>
          <a:p>
            <a:endParaRPr lang="en-US" sz="3200"/>
          </a:p>
        </p:txBody>
      </p:sp>
      <p:sp>
        <p:nvSpPr>
          <p:cNvPr id="72" name="Rectangle 71">
            <a:extLst>
              <a:ext uri="{FF2B5EF4-FFF2-40B4-BE49-F238E27FC236}">
                <a16:creationId xmlns:a16="http://schemas.microsoft.com/office/drawing/2014/main" id="{698BC5BE-3558-4B92-867F-8CD65C7BE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3113" y="0"/>
            <a:ext cx="59485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Smiling Face with No Fill">
            <a:extLst>
              <a:ext uri="{FF2B5EF4-FFF2-40B4-BE49-F238E27FC236}">
                <a16:creationId xmlns:a16="http://schemas.microsoft.com/office/drawing/2014/main" id="{CCF161A5-69D1-0DB5-4D11-51DD1BFB13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9658" y="786895"/>
            <a:ext cx="5284209" cy="5284209"/>
          </a:xfrm>
          <a:prstGeom prst="rect">
            <a:avLst/>
          </a:prstGeom>
          <a:ln w="12700">
            <a:noFill/>
          </a:ln>
        </p:spPr>
      </p:pic>
      <p:sp>
        <p:nvSpPr>
          <p:cNvPr id="74" name="Rectangle 73">
            <a:extLst>
              <a:ext uri="{FF2B5EF4-FFF2-40B4-BE49-F238E27FC236}">
                <a16:creationId xmlns:a16="http://schemas.microsoft.com/office/drawing/2014/main" id="{F8C4208F-A711-4F9F-B74B-CA7E99A5B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7920" y="236475"/>
            <a:ext cx="5439984" cy="6385049"/>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4A542E5A-150E-4078-B605-939EE9F3F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B9C74D6B-7D0F-DDA5-FD34-72CD793506D3}"/>
              </a:ext>
            </a:extLst>
          </p:cNvPr>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2567530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8" name="Rectangle 77">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40" descr="Light bulb on yellow background with sketched light beams and cord">
            <a:extLst>
              <a:ext uri="{FF2B5EF4-FFF2-40B4-BE49-F238E27FC236}">
                <a16:creationId xmlns:a16="http://schemas.microsoft.com/office/drawing/2014/main" id="{2894B015-1BB1-DCCD-4216-2B1FF3186D59}"/>
              </a:ext>
            </a:extLst>
          </p:cNvPr>
          <p:cNvPicPr>
            <a:picLocks noChangeAspect="1"/>
          </p:cNvPicPr>
          <p:nvPr/>
        </p:nvPicPr>
        <p:blipFill rotWithShape="1">
          <a:blip r:embed="rId2">
            <a:duotone>
              <a:schemeClr val="bg2">
                <a:shade val="45000"/>
                <a:satMod val="135000"/>
              </a:schemeClr>
              <a:prstClr val="white"/>
            </a:duotone>
            <a:alphaModFix amt="25000"/>
          </a:blip>
          <a:srcRect t="8534" r="-1" b="-1"/>
          <a:stretch/>
        </p:blipFill>
        <p:spPr>
          <a:xfrm>
            <a:off x="153" y="10"/>
            <a:ext cx="12191695" cy="6857990"/>
          </a:xfrm>
          <a:prstGeom prst="rect">
            <a:avLst/>
          </a:prstGeom>
        </p:spPr>
      </p:pic>
      <p:pic>
        <p:nvPicPr>
          <p:cNvPr id="80" name="Picture 79">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D209A452-52DA-107C-6A58-8A8A89880FFE}"/>
              </a:ext>
            </a:extLst>
          </p:cNvPr>
          <p:cNvSpPr>
            <a:spLocks noGrp="1"/>
          </p:cNvSpPr>
          <p:nvPr>
            <p:ph type="title"/>
          </p:nvPr>
        </p:nvSpPr>
        <p:spPr>
          <a:xfrm>
            <a:off x="2619648" y="342770"/>
            <a:ext cx="7958331" cy="643464"/>
          </a:xfrm>
        </p:spPr>
        <p:txBody>
          <a:bodyPr>
            <a:normAutofit/>
          </a:bodyPr>
          <a:lstStyle/>
          <a:p>
            <a:pPr algn="ctr"/>
            <a:r>
              <a:rPr lang="en-US" sz="4000" b="1" dirty="0">
                <a:latin typeface="Times New Roman" panose="02020603050405020304" pitchFamily="18" charset="0"/>
                <a:ea typeface="+mj-lt"/>
                <a:cs typeface="Times New Roman" panose="02020603050405020304" pitchFamily="18" charset="0"/>
              </a:rPr>
              <a:t>OVERVIEW OF THE PROJECT</a:t>
            </a:r>
            <a:endParaRPr lang="en-US" sz="4000" b="1" dirty="0">
              <a:latin typeface="Times New Roman" panose="02020603050405020304" pitchFamily="18" charset="0"/>
              <a:cs typeface="Times New Roman" panose="02020603050405020304" pitchFamily="18" charset="0"/>
            </a:endParaRPr>
          </a:p>
        </p:txBody>
      </p:sp>
      <p:sp>
        <p:nvSpPr>
          <p:cNvPr id="82" name="Rectangle 81">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ontent Placeholder 2">
            <a:extLst>
              <a:ext uri="{FF2B5EF4-FFF2-40B4-BE49-F238E27FC236}">
                <a16:creationId xmlns:a16="http://schemas.microsoft.com/office/drawing/2014/main" id="{8A3400FF-92DD-00B9-5BD4-44C88730FFE7}"/>
              </a:ext>
            </a:extLst>
          </p:cNvPr>
          <p:cNvSpPr>
            <a:spLocks noGrp="1"/>
          </p:cNvSpPr>
          <p:nvPr>
            <p:ph idx="1"/>
          </p:nvPr>
        </p:nvSpPr>
        <p:spPr>
          <a:xfrm>
            <a:off x="1174669" y="972641"/>
            <a:ext cx="10885526" cy="5720766"/>
          </a:xfrm>
        </p:spPr>
        <p:txBody>
          <a:bodyPr vert="horz" lIns="91440" tIns="45720" rIns="91440" bIns="45720" rtlCol="0">
            <a:normAutofit/>
          </a:bodyPr>
          <a:lstStyle/>
          <a:p>
            <a:pPr marL="344170" indent="-344170">
              <a:lnSpc>
                <a:spcPct val="110000"/>
              </a:lnSpc>
              <a:buSzPct val="114999"/>
            </a:pPr>
            <a:endParaRPr lang="en-US" dirty="0">
              <a:latin typeface="Times New Roman" panose="02020603050405020304" pitchFamily="18" charset="0"/>
              <a:ea typeface="+mn-lt"/>
              <a:cs typeface="Times New Roman" panose="02020603050405020304" pitchFamily="18" charset="0"/>
            </a:endParaRPr>
          </a:p>
          <a:p>
            <a:pPr marL="344170" indent="-344170">
              <a:lnSpc>
                <a:spcPct val="110000"/>
              </a:lnSpc>
              <a:buSzPct val="114999"/>
            </a:pPr>
            <a:r>
              <a:rPr lang="en-US" dirty="0">
                <a:latin typeface="Times New Roman" panose="02020603050405020304" pitchFamily="18" charset="0"/>
                <a:ea typeface="+mn-lt"/>
                <a:cs typeface="Times New Roman" panose="02020603050405020304" pitchFamily="18" charset="0"/>
              </a:rPr>
              <a:t>Our Collaborative project with sponsor LACP focused on the development of a Portfolio Reviews Program.</a:t>
            </a:r>
            <a:endParaRPr lang="en-US" dirty="0">
              <a:latin typeface="Times New Roman" panose="02020603050405020304" pitchFamily="18" charset="0"/>
              <a:cs typeface="Times New Roman" panose="02020603050405020304" pitchFamily="18" charset="0"/>
            </a:endParaRPr>
          </a:p>
          <a:p>
            <a:pPr marL="344170" indent="-344170">
              <a:lnSpc>
                <a:spcPct val="110000"/>
              </a:lnSpc>
              <a:buSzPct val="114999"/>
            </a:pPr>
            <a:r>
              <a:rPr lang="en-US" b="1" dirty="0">
                <a:latin typeface="Times New Roman" panose="02020603050405020304" pitchFamily="18" charset="0"/>
                <a:ea typeface="+mn-lt"/>
                <a:cs typeface="Times New Roman" panose="02020603050405020304" pitchFamily="18" charset="0"/>
              </a:rPr>
              <a:t>Objective</a:t>
            </a:r>
            <a:r>
              <a:rPr lang="en-US" dirty="0">
                <a:latin typeface="Times New Roman" panose="02020603050405020304" pitchFamily="18" charset="0"/>
                <a:ea typeface="+mn-lt"/>
                <a:cs typeface="Times New Roman" panose="02020603050405020304" pitchFamily="18" charset="0"/>
              </a:rPr>
              <a:t>: Efficiently match attendees with their preferred reviewers and generate optimal schedules.</a:t>
            </a:r>
            <a:endParaRPr lang="en-US" dirty="0">
              <a:latin typeface="Times New Roman" panose="02020603050405020304" pitchFamily="18" charset="0"/>
              <a:cs typeface="Times New Roman" panose="02020603050405020304" pitchFamily="18" charset="0"/>
            </a:endParaRPr>
          </a:p>
          <a:p>
            <a:pPr marL="344170" indent="-344170">
              <a:lnSpc>
                <a:spcPct val="110000"/>
              </a:lnSpc>
              <a:buSzPct val="114999"/>
            </a:pPr>
            <a:r>
              <a:rPr lang="en-US" b="1" dirty="0">
                <a:latin typeface="Times New Roman" panose="02020603050405020304" pitchFamily="18" charset="0"/>
                <a:ea typeface="+mn-lt"/>
                <a:cs typeface="Times New Roman" panose="02020603050405020304" pitchFamily="18" charset="0"/>
              </a:rPr>
              <a:t>Key Milestone: </a:t>
            </a:r>
          </a:p>
          <a:p>
            <a:pPr marL="0" indent="0">
              <a:lnSpc>
                <a:spcPct val="110000"/>
              </a:lnSpc>
              <a:buSzPct val="114999"/>
              <a:buNone/>
            </a:pPr>
            <a:r>
              <a:rPr lang="en-US" b="1" dirty="0">
                <a:latin typeface="Times New Roman" panose="02020603050405020304" pitchFamily="18" charset="0"/>
                <a:ea typeface="+mn-lt"/>
                <a:cs typeface="Times New Roman" panose="02020603050405020304" pitchFamily="18" charset="0"/>
              </a:rPr>
              <a:t>     - </a:t>
            </a:r>
            <a:r>
              <a:rPr lang="en-US" dirty="0">
                <a:latin typeface="Times New Roman" panose="02020603050405020304" pitchFamily="18" charset="0"/>
                <a:ea typeface="+mn-lt"/>
                <a:cs typeface="Times New Roman" panose="02020603050405020304" pitchFamily="18" charset="0"/>
              </a:rPr>
              <a:t>Utilizing Python programming language.</a:t>
            </a:r>
            <a:endParaRPr lang="en-US" dirty="0">
              <a:latin typeface="Times New Roman" panose="02020603050405020304" pitchFamily="18" charset="0"/>
              <a:cs typeface="Times New Roman" panose="02020603050405020304" pitchFamily="18" charset="0"/>
            </a:endParaRPr>
          </a:p>
          <a:p>
            <a:pPr marL="0" indent="0">
              <a:lnSpc>
                <a:spcPct val="110000"/>
              </a:lnSpc>
              <a:buSzPct val="114999"/>
              <a:buNone/>
            </a:pPr>
            <a:r>
              <a:rPr lang="en-US" dirty="0">
                <a:latin typeface="Times New Roman" panose="02020603050405020304" pitchFamily="18" charset="0"/>
                <a:ea typeface="+mn-lt"/>
                <a:cs typeface="Times New Roman" panose="02020603050405020304" pitchFamily="18" charset="0"/>
              </a:rPr>
              <a:t>     - Implementing advanced algorithms.</a:t>
            </a:r>
            <a:endParaRPr lang="en-US" dirty="0">
              <a:latin typeface="Times New Roman" panose="02020603050405020304" pitchFamily="18" charset="0"/>
              <a:cs typeface="Times New Roman" panose="02020603050405020304" pitchFamily="18" charset="0"/>
            </a:endParaRPr>
          </a:p>
          <a:p>
            <a:pPr marL="0" indent="0">
              <a:lnSpc>
                <a:spcPct val="110000"/>
              </a:lnSpc>
              <a:buSzPct val="114999"/>
              <a:buNone/>
            </a:pPr>
            <a:r>
              <a:rPr lang="en-US" dirty="0">
                <a:latin typeface="Times New Roman" panose="02020603050405020304" pitchFamily="18" charset="0"/>
                <a:ea typeface="+mn-lt"/>
                <a:cs typeface="Times New Roman" panose="02020603050405020304" pitchFamily="18" charset="0"/>
              </a:rPr>
              <a:t>     - Employing data structures for sorting, matching, and scheduling.</a:t>
            </a:r>
          </a:p>
          <a:p>
            <a:pPr marL="0" indent="0">
              <a:lnSpc>
                <a:spcPct val="110000"/>
              </a:lnSpc>
              <a:buSzPct val="114999"/>
              <a:buNone/>
            </a:pPr>
            <a:r>
              <a:rPr lang="en-US" dirty="0">
                <a:latin typeface="Times New Roman" panose="02020603050405020304" pitchFamily="18" charset="0"/>
                <a:ea typeface="+mn-lt"/>
                <a:cs typeface="Times New Roman" panose="02020603050405020304" pitchFamily="18" charset="0"/>
              </a:rPr>
              <a:t>     - Aim to enhance the efficiency and effectiveness of the Portfolio Reviews Program.</a:t>
            </a:r>
            <a:endParaRPr lang="en-US" dirty="0">
              <a:latin typeface="Times New Roman" panose="02020603050405020304" pitchFamily="18" charset="0"/>
              <a:cs typeface="Times New Roman" panose="02020603050405020304" pitchFamily="18" charset="0"/>
            </a:endParaRPr>
          </a:p>
          <a:p>
            <a:pPr marL="0" indent="0">
              <a:lnSpc>
                <a:spcPct val="110000"/>
              </a:lnSpc>
              <a:buSzPct val="114999"/>
              <a:buNone/>
            </a:pPr>
            <a:r>
              <a:rPr lang="en-US" dirty="0">
                <a:latin typeface="Times New Roman" panose="02020603050405020304" pitchFamily="18" charset="0"/>
                <a:ea typeface="+mn-lt"/>
                <a:cs typeface="Times New Roman" panose="02020603050405020304" pitchFamily="18" charset="0"/>
              </a:rPr>
              <a:t>     - Seamless experience for both attendees and reviewers.</a:t>
            </a:r>
            <a:endParaRPr lang="en-US" dirty="0">
              <a:latin typeface="Times New Roman" panose="02020603050405020304" pitchFamily="18" charset="0"/>
              <a:cs typeface="Times New Roman" panose="02020603050405020304" pitchFamily="18" charset="0"/>
            </a:endParaRPr>
          </a:p>
          <a:p>
            <a:pPr marL="0" indent="0">
              <a:lnSpc>
                <a:spcPct val="110000"/>
              </a:lnSpc>
              <a:buNone/>
            </a:pPr>
            <a:endParaRPr lang="en-US" dirty="0">
              <a:latin typeface="Times New Roman" panose="02020603050405020304" pitchFamily="18" charset="0"/>
              <a:cs typeface="Times New Roman" panose="02020603050405020304" pitchFamily="18" charset="0"/>
            </a:endParaRPr>
          </a:p>
          <a:p>
            <a:pPr marL="344170" indent="-344170">
              <a:lnSpc>
                <a:spcPct val="110000"/>
              </a:lnSpc>
            </a:pP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DB24011-F55E-9087-B73A-DDFC0011B2D3}"/>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3379143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B59CD79B-13FF-4DE6-AF06-77B560C628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1"/>
            <a:ext cx="1118446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402D77BF-B8EB-4AFE-AC21-08C836EF16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 name="Title 1">
            <a:extLst>
              <a:ext uri="{FF2B5EF4-FFF2-40B4-BE49-F238E27FC236}">
                <a16:creationId xmlns:a16="http://schemas.microsoft.com/office/drawing/2014/main" id="{4D985A25-C13E-6D21-BFC9-65629C8BB162}"/>
              </a:ext>
            </a:extLst>
          </p:cNvPr>
          <p:cNvSpPr>
            <a:spLocks noGrp="1"/>
          </p:cNvSpPr>
          <p:nvPr>
            <p:ph type="title"/>
          </p:nvPr>
        </p:nvSpPr>
        <p:spPr>
          <a:xfrm>
            <a:off x="3354200" y="242890"/>
            <a:ext cx="6430880" cy="721486"/>
          </a:xfrm>
        </p:spPr>
        <p:txBody>
          <a:bodyPr>
            <a:normAutofit/>
          </a:bodyPr>
          <a:lstStyle/>
          <a:p>
            <a:pPr algn="ctr"/>
            <a:r>
              <a:rPr lang="en-US" sz="4000" b="1" dirty="0">
                <a:latin typeface="Times New Roman" panose="02020603050405020304" pitchFamily="18" charset="0"/>
                <a:ea typeface="+mj-lt"/>
                <a:cs typeface="Times New Roman" panose="02020603050405020304" pitchFamily="18" charset="0"/>
              </a:rPr>
              <a:t>BUSINESS PROBLEM</a:t>
            </a:r>
          </a:p>
        </p:txBody>
      </p:sp>
      <p:graphicFrame>
        <p:nvGraphicFramePr>
          <p:cNvPr id="7" name="Content Placeholder 2">
            <a:extLst>
              <a:ext uri="{FF2B5EF4-FFF2-40B4-BE49-F238E27FC236}">
                <a16:creationId xmlns:a16="http://schemas.microsoft.com/office/drawing/2014/main" id="{E5D802A2-ECDF-1D37-623E-2B1E1E52EFDA}"/>
              </a:ext>
            </a:extLst>
          </p:cNvPr>
          <p:cNvGraphicFramePr>
            <a:graphicFrameLocks noGrp="1"/>
          </p:cNvGraphicFramePr>
          <p:nvPr>
            <p:ph idx="1"/>
            <p:extLst>
              <p:ext uri="{D42A27DB-BD31-4B8C-83A1-F6EECF244321}">
                <p14:modId xmlns:p14="http://schemas.microsoft.com/office/powerpoint/2010/main" val="2589481423"/>
              </p:ext>
            </p:extLst>
          </p:nvPr>
        </p:nvGraphicFramePr>
        <p:xfrm>
          <a:off x="1803862" y="1446415"/>
          <a:ext cx="9567950" cy="50042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Slide Number Placeholder 2">
            <a:extLst>
              <a:ext uri="{FF2B5EF4-FFF2-40B4-BE49-F238E27FC236}">
                <a16:creationId xmlns:a16="http://schemas.microsoft.com/office/drawing/2014/main" id="{86C0D9CA-85B3-5832-2E9C-C008D345ACA5}"/>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2985626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C3320C8-0DF2-47E2-AE32-8C570D54BC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937E2AB-626F-4D5D-8344-EE2C08191D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a:extLst>
              <a:ext uri="{FF2B5EF4-FFF2-40B4-BE49-F238E27FC236}">
                <a16:creationId xmlns:a16="http://schemas.microsoft.com/office/drawing/2014/main" id="{31374C91-3FF2-48F7-A02C-36E1E075F5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7" name="Rectangle 16">
            <a:extLst>
              <a:ext uri="{FF2B5EF4-FFF2-40B4-BE49-F238E27FC236}">
                <a16:creationId xmlns:a16="http://schemas.microsoft.com/office/drawing/2014/main" id="{AC084A8C-D0A6-4A75-AED9-C13FD20A6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B537086-027A-4360-81BC-8BA916D2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FAAFA00-A1E1-4789-A035-9CBB7B030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043A4-6CE7-6E9A-DD8A-BFE5DB068F68}"/>
              </a:ext>
            </a:extLst>
          </p:cNvPr>
          <p:cNvSpPr>
            <a:spLocks noGrp="1"/>
          </p:cNvSpPr>
          <p:nvPr>
            <p:ph type="title"/>
          </p:nvPr>
        </p:nvSpPr>
        <p:spPr>
          <a:xfrm>
            <a:off x="1790914" y="269441"/>
            <a:ext cx="8608037" cy="636721"/>
          </a:xfrm>
        </p:spPr>
        <p:txBody>
          <a:bodyPr>
            <a:noAutofit/>
          </a:bodyPr>
          <a:lstStyle/>
          <a:p>
            <a:pPr algn="l"/>
            <a:r>
              <a:rPr lang="en-US" sz="4000" b="1" dirty="0">
                <a:latin typeface="Times New Roman" panose="02020603050405020304" pitchFamily="18" charset="0"/>
                <a:cs typeface="Times New Roman" panose="02020603050405020304" pitchFamily="18" charset="0"/>
              </a:rPr>
              <a:t>DATASET AND DATA DICTIONARY</a:t>
            </a:r>
            <a:endParaRPr lang="en-US" sz="4000" dirty="0"/>
          </a:p>
        </p:txBody>
      </p:sp>
      <p:sp>
        <p:nvSpPr>
          <p:cNvPr id="3" name="Content Placeholder 2">
            <a:extLst>
              <a:ext uri="{FF2B5EF4-FFF2-40B4-BE49-F238E27FC236}">
                <a16:creationId xmlns:a16="http://schemas.microsoft.com/office/drawing/2014/main" id="{CC3B7EB2-8CA2-7696-6464-637813EB7292}"/>
              </a:ext>
            </a:extLst>
          </p:cNvPr>
          <p:cNvSpPr>
            <a:spLocks noGrp="1"/>
          </p:cNvSpPr>
          <p:nvPr>
            <p:ph idx="1"/>
          </p:nvPr>
        </p:nvSpPr>
        <p:spPr>
          <a:xfrm>
            <a:off x="1469658" y="1260390"/>
            <a:ext cx="7649628" cy="5239264"/>
          </a:xfrm>
        </p:spPr>
        <p:txBody>
          <a:bodyPr>
            <a:normAutofit fontScale="92500"/>
          </a:bodyPr>
          <a:lstStyle/>
          <a:p>
            <a:pPr marL="0" indent="0">
              <a:lnSpc>
                <a:spcPct val="110000"/>
              </a:lnSpc>
              <a:buNone/>
            </a:pPr>
            <a:r>
              <a:rPr lang="en-US" sz="2200" b="1" dirty="0">
                <a:latin typeface="Times New Roman" panose="02020603050405020304" pitchFamily="18" charset="0"/>
                <a:cs typeface="Times New Roman" panose="02020603050405020304" pitchFamily="18" charset="0"/>
              </a:rPr>
              <a:t>Dataset Overview</a:t>
            </a:r>
          </a:p>
          <a:p>
            <a:pPr>
              <a:lnSpc>
                <a:spcPct val="11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100-person online portfolio review session with 40 reviewers.</a:t>
            </a:r>
          </a:p>
          <a:p>
            <a:pPr>
              <a:lnSpc>
                <a:spcPct val="11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Attendees indicate either 5 or 8 reviewer preferences and availability.</a:t>
            </a:r>
          </a:p>
          <a:p>
            <a:pPr>
              <a:lnSpc>
                <a:spcPct val="11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Reviewers have availability for 1, 2, or 3 sessions across 4 days.</a:t>
            </a:r>
          </a:p>
          <a:p>
            <a:pPr marL="0" indent="0">
              <a:lnSpc>
                <a:spcPct val="110000"/>
              </a:lnSpc>
              <a:buNone/>
            </a:pPr>
            <a:endParaRPr lang="en-US" sz="2200" dirty="0">
              <a:latin typeface="Times New Roman" panose="02020603050405020304" pitchFamily="18" charset="0"/>
              <a:cs typeface="Times New Roman" panose="02020603050405020304" pitchFamily="18" charset="0"/>
            </a:endParaRPr>
          </a:p>
          <a:p>
            <a:pPr marL="0" indent="0">
              <a:lnSpc>
                <a:spcPct val="110000"/>
              </a:lnSpc>
              <a:buNone/>
            </a:pPr>
            <a:r>
              <a:rPr lang="en-US" sz="2200" b="1" dirty="0">
                <a:latin typeface="Times New Roman" panose="02020603050405020304" pitchFamily="18" charset="0"/>
                <a:cs typeface="Times New Roman" panose="02020603050405020304" pitchFamily="18" charset="0"/>
              </a:rPr>
              <a:t>Additional Information</a:t>
            </a:r>
          </a:p>
          <a:p>
            <a:pPr>
              <a:lnSpc>
                <a:spcPct val="11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Center's program and event dates.</a:t>
            </a:r>
          </a:p>
          <a:p>
            <a:pPr>
              <a:lnSpc>
                <a:spcPct val="11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Number of sessions and workshops offered.</a:t>
            </a:r>
          </a:p>
          <a:p>
            <a:pPr>
              <a:lnSpc>
                <a:spcPct val="11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Bios of participating reviewers.</a:t>
            </a:r>
          </a:p>
          <a:p>
            <a:pPr>
              <a:lnSpc>
                <a:spcPct val="110000"/>
              </a:lnSpc>
            </a:pPr>
            <a:endParaRPr lang="en-US" sz="1300" dirty="0"/>
          </a:p>
        </p:txBody>
      </p:sp>
      <p:pic>
        <p:nvPicPr>
          <p:cNvPr id="8" name="Graphic 7" descr="Customer Review">
            <a:extLst>
              <a:ext uri="{FF2B5EF4-FFF2-40B4-BE49-F238E27FC236}">
                <a16:creationId xmlns:a16="http://schemas.microsoft.com/office/drawing/2014/main" id="{3C358F49-6D17-E69F-D37E-684304CAB6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81058" y="4022632"/>
            <a:ext cx="2222842" cy="2222842"/>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23" name="Rectangle 22">
            <a:extLst>
              <a:ext uri="{FF2B5EF4-FFF2-40B4-BE49-F238E27FC236}">
                <a16:creationId xmlns:a16="http://schemas.microsoft.com/office/drawing/2014/main" id="{FC0230C3-CF46-441A-85D2-5E6F8B3A1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858DEBF8-5E12-CA47-53B9-F2E0FE2C414D}"/>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3376193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311F-E9D8-EE0E-3C74-980C4E6B4D60}"/>
              </a:ext>
            </a:extLst>
          </p:cNvPr>
          <p:cNvSpPr>
            <a:spLocks noGrp="1"/>
          </p:cNvSpPr>
          <p:nvPr>
            <p:ph type="title"/>
          </p:nvPr>
        </p:nvSpPr>
        <p:spPr>
          <a:xfrm>
            <a:off x="2183440" y="251359"/>
            <a:ext cx="7958331" cy="638328"/>
          </a:xfrm>
        </p:spPr>
        <p:txBody>
          <a:bodyPr>
            <a:noAutofit/>
          </a:bodyPr>
          <a:lstStyle/>
          <a:p>
            <a:pPr algn="ctr"/>
            <a:r>
              <a:rPr lang="en-US" sz="4000" b="1" dirty="0">
                <a:latin typeface="Times New Roman"/>
                <a:cs typeface="Times New Roman"/>
              </a:rPr>
              <a:t>ROADMAP OF THE PROJECT</a:t>
            </a:r>
            <a:endParaRPr lang="en-US" sz="4000" b="1" dirty="0">
              <a:cs typeface="Arial"/>
            </a:endParaRPr>
          </a:p>
        </p:txBody>
      </p:sp>
      <p:pic>
        <p:nvPicPr>
          <p:cNvPr id="5" name="Picture 5" descr="A picture containing diagram&#10;&#10;Description automatically generated">
            <a:extLst>
              <a:ext uri="{FF2B5EF4-FFF2-40B4-BE49-F238E27FC236}">
                <a16:creationId xmlns:a16="http://schemas.microsoft.com/office/drawing/2014/main" id="{DD69F47B-079F-AE9A-DD87-9F80F1432DF4}"/>
              </a:ext>
            </a:extLst>
          </p:cNvPr>
          <p:cNvPicPr>
            <a:picLocks noGrp="1" noChangeAspect="1"/>
          </p:cNvPicPr>
          <p:nvPr>
            <p:ph idx="1"/>
          </p:nvPr>
        </p:nvPicPr>
        <p:blipFill>
          <a:blip r:embed="rId2"/>
          <a:stretch>
            <a:fillRect/>
          </a:stretch>
        </p:blipFill>
        <p:spPr>
          <a:xfrm>
            <a:off x="1144295" y="1922820"/>
            <a:ext cx="10166257" cy="3271996"/>
          </a:xfrm>
        </p:spPr>
      </p:pic>
      <p:sp>
        <p:nvSpPr>
          <p:cNvPr id="3" name="Slide Number Placeholder 2">
            <a:extLst>
              <a:ext uri="{FF2B5EF4-FFF2-40B4-BE49-F238E27FC236}">
                <a16:creationId xmlns:a16="http://schemas.microsoft.com/office/drawing/2014/main" id="{B6440459-97C2-FCDD-2322-4C618F59BBDE}"/>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1881309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2" name="Picture 11">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4" name="Rectangle 13">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TextBox 21">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4" name="Rectangle 23">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8" name="Picture 27">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0" name="Rectangle 29">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C0E09B-529F-3C1D-4A8D-A169F0A2FE8D}"/>
              </a:ext>
            </a:extLst>
          </p:cNvPr>
          <p:cNvSpPr>
            <a:spLocks noGrp="1"/>
          </p:cNvSpPr>
          <p:nvPr>
            <p:ph type="title"/>
          </p:nvPr>
        </p:nvSpPr>
        <p:spPr>
          <a:xfrm>
            <a:off x="1926216" y="343161"/>
            <a:ext cx="8386733" cy="709440"/>
          </a:xfrm>
        </p:spPr>
        <p:txBody>
          <a:bodyPr vert="horz" lIns="91440" tIns="45720" rIns="91440" bIns="45720" rtlCol="0" anchor="t">
            <a:normAutofit/>
          </a:bodyPr>
          <a:lstStyle/>
          <a:p>
            <a:pPr algn="ctr"/>
            <a:r>
              <a:rPr lang="en-US" sz="4000" b="1" dirty="0">
                <a:latin typeface="Times New Roman" panose="02020603050405020304" pitchFamily="18" charset="0"/>
                <a:cs typeface="Times New Roman" panose="02020603050405020304" pitchFamily="18" charset="0"/>
              </a:rPr>
              <a:t>DATA PREPARATION: CLEANING</a:t>
            </a:r>
          </a:p>
        </p:txBody>
      </p:sp>
      <p:sp>
        <p:nvSpPr>
          <p:cNvPr id="36" name="Rectangle 35">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C03CBFF9-4149-11A1-7377-2D3509A4D286}"/>
              </a:ext>
            </a:extLst>
          </p:cNvPr>
          <p:cNvSpPr>
            <a:spLocks noGrp="1"/>
          </p:cNvSpPr>
          <p:nvPr>
            <p:ph idx="1"/>
          </p:nvPr>
        </p:nvSpPr>
        <p:spPr>
          <a:xfrm>
            <a:off x="1232637" y="922227"/>
            <a:ext cx="9809773" cy="5142913"/>
          </a:xfrm>
        </p:spPr>
        <p:txBody>
          <a:bodyPr>
            <a:normAutofit/>
          </a:bodyPr>
          <a:lstStyle/>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Clean up session survey information by removing special characters and formatting inconsistencies.</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Profile data to identify issues like missing values, duplicates, and inconsistencies for data quality assessment and cleansing.</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Rearrange time frame columns for each chosen session of attendees.</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Transform and sort reviewer names and ratings to determine popularity among attendees.</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Clear plan, defined procedures, and effective communication are crucial for successful data preparation.</a:t>
            </a:r>
          </a:p>
        </p:txBody>
      </p:sp>
      <p:sp>
        <p:nvSpPr>
          <p:cNvPr id="3" name="Slide Number Placeholder 2">
            <a:extLst>
              <a:ext uri="{FF2B5EF4-FFF2-40B4-BE49-F238E27FC236}">
                <a16:creationId xmlns:a16="http://schemas.microsoft.com/office/drawing/2014/main" id="{0EF04245-CE85-4238-C6FB-9DE35C42F5F1}"/>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881904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2" name="Picture 11">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4" name="Rectangle 13">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TextBox 21">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4" name="Rectangle 23">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8" name="Picture 27">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0" name="Rectangle 29">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C0E09B-529F-3C1D-4A8D-A169F0A2FE8D}"/>
              </a:ext>
            </a:extLst>
          </p:cNvPr>
          <p:cNvSpPr>
            <a:spLocks noGrp="1"/>
          </p:cNvSpPr>
          <p:nvPr>
            <p:ph type="title"/>
          </p:nvPr>
        </p:nvSpPr>
        <p:spPr>
          <a:xfrm>
            <a:off x="4091052" y="207563"/>
            <a:ext cx="4213324" cy="709440"/>
          </a:xfrm>
        </p:spPr>
        <p:txBody>
          <a:bodyPr vert="horz" lIns="91440" tIns="45720" rIns="91440" bIns="45720" rtlCol="0" anchor="t">
            <a:normAutofit/>
          </a:bodyPr>
          <a:lstStyle/>
          <a:p>
            <a:pPr algn="ctr"/>
            <a:r>
              <a:rPr lang="en-US" sz="4000" b="1" dirty="0">
                <a:latin typeface="Times New Roman" panose="02020603050405020304" pitchFamily="18" charset="0"/>
                <a:cs typeface="Times New Roman" panose="02020603050405020304" pitchFamily="18" charset="0"/>
              </a:rPr>
              <a:t>RAW DATASET</a:t>
            </a:r>
          </a:p>
        </p:txBody>
      </p:sp>
      <p:sp>
        <p:nvSpPr>
          <p:cNvPr id="36" name="Rectangle 35">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oogle Shape;128;p22">
            <a:extLst>
              <a:ext uri="{FF2B5EF4-FFF2-40B4-BE49-F238E27FC236}">
                <a16:creationId xmlns:a16="http://schemas.microsoft.com/office/drawing/2014/main" id="{8E1FA17F-C497-EFAC-6BE5-F5848F2B05C2}"/>
              </a:ext>
            </a:extLst>
          </p:cNvPr>
          <p:cNvPicPr preferRelativeResize="0">
            <a:picLocks noGrp="1"/>
          </p:cNvPicPr>
          <p:nvPr>
            <p:ph idx="1"/>
          </p:nvPr>
        </p:nvPicPr>
        <p:blipFill>
          <a:blip r:embed="rId5">
            <a:alphaModFix/>
          </a:blip>
          <a:stretch>
            <a:fillRect/>
          </a:stretch>
        </p:blipFill>
        <p:spPr>
          <a:xfrm>
            <a:off x="1404962" y="1029730"/>
            <a:ext cx="9518411" cy="5552302"/>
          </a:xfrm>
          <a:prstGeom prst="rect">
            <a:avLst/>
          </a:prstGeom>
          <a:noFill/>
          <a:ln w="28575" cap="flat" cmpd="sng">
            <a:solidFill>
              <a:schemeClr val="dk2"/>
            </a:solidFill>
            <a:prstDash val="solid"/>
            <a:round/>
            <a:headEnd type="none" w="sm" len="sm"/>
            <a:tailEnd type="none" w="sm" len="sm"/>
          </a:ln>
        </p:spPr>
      </p:pic>
      <p:sp>
        <p:nvSpPr>
          <p:cNvPr id="3" name="Slide Number Placeholder 2">
            <a:extLst>
              <a:ext uri="{FF2B5EF4-FFF2-40B4-BE49-F238E27FC236}">
                <a16:creationId xmlns:a16="http://schemas.microsoft.com/office/drawing/2014/main" id="{97F0C5D8-F711-CDFA-5B06-FADC1CC266D2}"/>
              </a:ext>
            </a:extLst>
          </p:cNvPr>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1752890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2" name="Picture 41">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4" name="Rectangle 43">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47">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2" name="TextBox 51">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54" name="Rectangle 53">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8" name="Picture 57">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0" name="Rectangle 59">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B1FB0C-E917-2DAE-CEE3-4780BCC16A55}"/>
              </a:ext>
            </a:extLst>
          </p:cNvPr>
          <p:cNvSpPr>
            <a:spLocks noGrp="1"/>
          </p:cNvSpPr>
          <p:nvPr>
            <p:ph type="title"/>
          </p:nvPr>
        </p:nvSpPr>
        <p:spPr>
          <a:xfrm>
            <a:off x="2191282" y="261604"/>
            <a:ext cx="7867118" cy="790997"/>
          </a:xfrm>
        </p:spPr>
        <p:txBody>
          <a:bodyPr vert="horz" lIns="91440" tIns="45720" rIns="91440" bIns="45720" rtlCol="0" anchor="t">
            <a:noAutofit/>
          </a:bodyPr>
          <a:lstStyle/>
          <a:p>
            <a:pPr algn="ctr"/>
            <a:r>
              <a:rPr lang="en-US" sz="4000" b="1" dirty="0">
                <a:latin typeface="Times New Roman" panose="02020603050405020304" pitchFamily="18" charset="0"/>
                <a:cs typeface="Times New Roman" panose="02020603050405020304" pitchFamily="18" charset="0"/>
              </a:rPr>
              <a:t>CLEANSED DATASET</a:t>
            </a:r>
          </a:p>
        </p:txBody>
      </p:sp>
      <p:sp>
        <p:nvSpPr>
          <p:cNvPr id="66" name="Rectangle 65">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134;p23">
            <a:extLst>
              <a:ext uri="{FF2B5EF4-FFF2-40B4-BE49-F238E27FC236}">
                <a16:creationId xmlns:a16="http://schemas.microsoft.com/office/drawing/2014/main" id="{2E7E4459-B822-FD9F-F0C2-DD376812B50D}"/>
              </a:ext>
            </a:extLst>
          </p:cNvPr>
          <p:cNvPicPr preferRelativeResize="0"/>
          <p:nvPr/>
        </p:nvPicPr>
        <p:blipFill>
          <a:blip r:embed="rId5">
            <a:alphaModFix/>
          </a:blip>
          <a:stretch>
            <a:fillRect/>
          </a:stretch>
        </p:blipFill>
        <p:spPr>
          <a:xfrm>
            <a:off x="1383957" y="1052601"/>
            <a:ext cx="9571546" cy="5451708"/>
          </a:xfrm>
          <a:prstGeom prst="rect">
            <a:avLst/>
          </a:prstGeom>
          <a:noFill/>
          <a:ln w="38100" cap="flat" cmpd="sng">
            <a:solidFill>
              <a:schemeClr val="dk1"/>
            </a:solidFill>
            <a:prstDash val="solid"/>
            <a:round/>
            <a:headEnd type="none" w="sm" len="sm"/>
            <a:tailEnd type="none" w="sm" len="sm"/>
          </a:ln>
        </p:spPr>
      </p:pic>
      <p:sp>
        <p:nvSpPr>
          <p:cNvPr id="4" name="Slide Number Placeholder 3">
            <a:extLst>
              <a:ext uri="{FF2B5EF4-FFF2-40B4-BE49-F238E27FC236}">
                <a16:creationId xmlns:a16="http://schemas.microsoft.com/office/drawing/2014/main" id="{0F0F1FC1-4D52-7FA1-36FA-87C257E5E95C}"/>
              </a:ext>
            </a:extLst>
          </p:cNvPr>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382178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2C2D1F"/>
      </a:dk2>
      <a:lt2>
        <a:srgbClr val="FAF2C5"/>
      </a:lt2>
      <a:accent1>
        <a:srgbClr val="EA9736"/>
      </a:accent1>
      <a:accent2>
        <a:srgbClr val="EACF56"/>
      </a:accent2>
      <a:accent3>
        <a:srgbClr val="77D4D6"/>
      </a:accent3>
      <a:accent4>
        <a:srgbClr val="54AFDC"/>
      </a:accent4>
      <a:accent5>
        <a:srgbClr val="88C363"/>
      </a:accent5>
      <a:accent6>
        <a:srgbClr val="D9D899"/>
      </a:accent6>
      <a:hlink>
        <a:srgbClr val="A7A574"/>
      </a:hlink>
      <a:folHlink>
        <a:srgbClr val="8B887A"/>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9B359FC9-1E88-4883-B31D-CCECAE2A7B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693</TotalTime>
  <Words>1470</Words>
  <Application>Microsoft Macintosh PowerPoint</Application>
  <PresentationFormat>Widescreen</PresentationFormat>
  <Paragraphs>182</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MS Shell Dlg 2</vt:lpstr>
      <vt:lpstr>Source Code Pro</vt:lpstr>
      <vt:lpstr>Times New Roman</vt:lpstr>
      <vt:lpstr>Wingdings</vt:lpstr>
      <vt:lpstr>Wingdings 3</vt:lpstr>
      <vt:lpstr>Madison</vt:lpstr>
      <vt:lpstr>PowerPoint Presentation</vt:lpstr>
      <vt:lpstr>PowerPoint Presentation</vt:lpstr>
      <vt:lpstr>OVERVIEW OF THE PROJECT</vt:lpstr>
      <vt:lpstr>BUSINESS PROBLEM</vt:lpstr>
      <vt:lpstr>DATASET AND DATA DICTIONARY</vt:lpstr>
      <vt:lpstr>ROADMAP OF THE PROJECT</vt:lpstr>
      <vt:lpstr>DATA PREPARATION: CLEANING</vt:lpstr>
      <vt:lpstr>RAW DATASET</vt:lpstr>
      <vt:lpstr>CLEANSED DATASET</vt:lpstr>
      <vt:lpstr>SCHEDULING DATA MODELLING</vt:lpstr>
      <vt:lpstr>SCHEDULING</vt:lpstr>
      <vt:lpstr>SCHEDULING CODE SNIPPET</vt:lpstr>
      <vt:lpstr>SCHEDULING CODE SNIPPET</vt:lpstr>
      <vt:lpstr>EXPLORATORY DATA ANALYSIS</vt:lpstr>
      <vt:lpstr>EXPLORATORY DATA ANALYSIS</vt:lpstr>
      <vt:lpstr>EXPLORATORY DATA ANALYSIS</vt:lpstr>
      <vt:lpstr>VISUALIZATION ANALYSIS </vt:lpstr>
      <vt:lpstr>DASHBOARD VISUALIZATION</vt:lpstr>
      <vt:lpstr>DASHBOARD VISUALIZATION</vt:lpstr>
      <vt:lpstr>DASHBOARD VISUALIZATION</vt:lpstr>
      <vt:lpstr>SENTIMENT ANALYSIS VISUALIZATION</vt:lpstr>
      <vt:lpstr>FUTURE RESEARCH</vt:lpstr>
      <vt:lpstr>CONCLUSION</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Sameeksha Santhosh</cp:lastModifiedBy>
  <cp:revision>415</cp:revision>
  <dcterms:created xsi:type="dcterms:W3CDTF">2023-06-04T18:35:21Z</dcterms:created>
  <dcterms:modified xsi:type="dcterms:W3CDTF">2023-06-25T03:07:08Z</dcterms:modified>
</cp:coreProperties>
</file>